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62" r:id="rId2"/>
    <p:sldId id="645" r:id="rId3"/>
    <p:sldId id="684" r:id="rId4"/>
    <p:sldId id="683" r:id="rId5"/>
    <p:sldId id="686" r:id="rId6"/>
    <p:sldId id="685" r:id="rId7"/>
    <p:sldId id="687" r:id="rId8"/>
    <p:sldId id="511" r:id="rId9"/>
  </p:sldIdLst>
  <p:sldSz cx="9144000" cy="6858000" type="screen4x3"/>
  <p:notesSz cx="6797675" cy="9928225"/>
  <p:defaultTextStyle>
    <a:defPPr>
      <a:defRPr lang="en-S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Benoiton" initials="CB" lastIdx="2" clrIdx="0">
    <p:extLst>
      <p:ext uri="{19B8F6BF-5375-455C-9EA6-DF929625EA0E}">
        <p15:presenceInfo xmlns:p15="http://schemas.microsoft.com/office/powerpoint/2012/main" userId="S-1-5-21-3061387596-2813713322-3112766545-15150" providerId="AD"/>
      </p:ext>
    </p:extLst>
  </p:cmAuthor>
  <p:cmAuthor id="2" name="Trudy Lucas" initials="TL" lastIdx="4" clrIdx="1">
    <p:extLst>
      <p:ext uri="{19B8F6BF-5375-455C-9EA6-DF929625EA0E}">
        <p15:presenceInfo xmlns:p15="http://schemas.microsoft.com/office/powerpoint/2012/main" userId="S-1-5-21-3061387596-2813713322-3112766545-9733" providerId="AD"/>
      </p:ext>
    </p:extLst>
  </p:cmAuthor>
  <p:cmAuthor id="3" name="Hilda Palconit" initials="HP" lastIdx="15" clrIdx="2">
    <p:extLst>
      <p:ext uri="{19B8F6BF-5375-455C-9EA6-DF929625EA0E}">
        <p15:presenceInfo xmlns:p15="http://schemas.microsoft.com/office/powerpoint/2012/main" userId="S-1-5-21-3061387596-2813713322-3112766545-1690" providerId="AD"/>
      </p:ext>
    </p:extLst>
  </p:cmAuthor>
  <p:cmAuthor id="4" name="Audrey Rath" initials="AR" lastIdx="10" clrIdx="3">
    <p:extLst>
      <p:ext uri="{19B8F6BF-5375-455C-9EA6-DF929625EA0E}">
        <p15:presenceInfo xmlns:p15="http://schemas.microsoft.com/office/powerpoint/2012/main" userId="S-1-5-21-3061387596-2813713322-3112766545-15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800"/>
    <a:srgbClr val="DDEEFF"/>
    <a:srgbClr val="002850"/>
    <a:srgbClr val="003B76"/>
    <a:srgbClr val="004386"/>
    <a:srgbClr val="044460"/>
    <a:srgbClr val="F8F8F8"/>
    <a:srgbClr val="AEFEFE"/>
    <a:srgbClr val="B7DBFF"/>
    <a:srgbClr val="D3D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3134" autoAdjust="0"/>
  </p:normalViewPr>
  <p:slideViewPr>
    <p:cSldViewPr snapToGrid="0">
      <p:cViewPr>
        <p:scale>
          <a:sx n="121" d="100"/>
          <a:sy n="121" d="100"/>
        </p:scale>
        <p:origin x="76" y="-6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410901048\Desktop\ATI%20capacity%20d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410901048\Desktop\ATI%20capacity%20de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 dirty="0" err="1"/>
              <a:t>Candidatos</a:t>
            </a:r>
            <a:r>
              <a:rPr lang="en-US" sz="1000" b="1" dirty="0"/>
              <a:t> </a:t>
            </a:r>
            <a:r>
              <a:rPr lang="en-US" sz="1000" b="1" dirty="0" err="1"/>
              <a:t>por</a:t>
            </a:r>
            <a:r>
              <a:rPr lang="en-US" sz="1000" b="1" dirty="0"/>
              <a:t> </a:t>
            </a:r>
            <a:r>
              <a:rPr lang="en-US" sz="1000" b="1" dirty="0" err="1"/>
              <a:t>género</a:t>
            </a:r>
            <a:endParaRPr lang="en-US" sz="1000" b="1" dirty="0"/>
          </a:p>
        </c:rich>
      </c:tx>
      <c:layout>
        <c:manualLayout>
          <c:xMode val="edge"/>
          <c:yMode val="edge"/>
          <c:x val="0.26712560234034799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D-4AEB-BFFE-D639E12630D2}"/>
              </c:ext>
            </c:extLst>
          </c:dPt>
          <c:dPt>
            <c:idx val="1"/>
            <c:bubble3D val="0"/>
            <c:spPr>
              <a:pattFill prst="dkUpDiag">
                <a:fgClr>
                  <a:srgbClr val="00206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D-4AEB-BFFE-D639E12630D2}"/>
              </c:ext>
            </c:extLst>
          </c:dPt>
          <c:dLbls>
            <c:dLbl>
              <c:idx val="0"/>
              <c:layout>
                <c:manualLayout>
                  <c:x val="-0.20019380752388494"/>
                  <c:y val="-0.186060987168270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F:</a:t>
                    </a:r>
                    <a:r>
                      <a:rPr lang="en-US" baseline="0" dirty="0"/>
                      <a:t> </a:t>
                    </a:r>
                    <a:fld id="{3BEB026C-978E-46B6-BC25-2DD2CE46B9A0}" type="VALUE">
                      <a:rPr lang="en-US" baseline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0173951753056"/>
                      <c:h val="0.159722222222222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8D-4AEB-BFFE-D639E12630D2}"/>
                </c:ext>
              </c:extLst>
            </c:dLbl>
            <c:dLbl>
              <c:idx val="1"/>
              <c:layout>
                <c:manualLayout>
                  <c:x val="7.8955462498194781E-2"/>
                  <c:y val="5.400445086042104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/>
                      <a:t>M: </a:t>
                    </a:r>
                    <a:fld id="{D57A5A03-39E7-4307-A04F-DF3B2282297E}" type="VALUE">
                      <a:rPr lang="en-US" baseline="0" smtClean="0"/>
                      <a:pPr>
                        <a:defRPr b="1"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8944684393286"/>
                      <c:h val="0.185115923709558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8D-4AEB-BFFE-D639E1263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Sheet1!$C$3:$C$4</c:f>
              <c:numCache>
                <c:formatCode>0%</c:formatCode>
                <c:ptCount val="2"/>
                <c:pt idx="0">
                  <c:v>0.6675126903553299</c:v>
                </c:pt>
                <c:pt idx="1">
                  <c:v>0.33248730964467005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8D-4AEB-BFFE-D639E126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 dirty="0" err="1"/>
              <a:t>Participantes</a:t>
            </a:r>
            <a:r>
              <a:rPr lang="en-US" sz="1000" b="1" dirty="0"/>
              <a:t> </a:t>
            </a:r>
            <a:r>
              <a:rPr lang="en-US" sz="1000" b="1" dirty="0" err="1"/>
              <a:t>por</a:t>
            </a:r>
            <a:r>
              <a:rPr lang="en-US" sz="1000" b="1" dirty="0"/>
              <a:t> </a:t>
            </a:r>
            <a:r>
              <a:rPr lang="en-US" sz="1000" b="1" dirty="0" err="1"/>
              <a:t>género</a:t>
            </a:r>
            <a:endParaRPr lang="en-US" sz="1000" b="1" dirty="0"/>
          </a:p>
        </c:rich>
      </c:tx>
      <c:layout>
        <c:manualLayout>
          <c:xMode val="edge"/>
          <c:yMode val="edge"/>
          <c:x val="0.28226192778881487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08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A-43B8-A09C-23EF32C31E98}"/>
              </c:ext>
            </c:extLst>
          </c:dPt>
          <c:dPt>
            <c:idx val="1"/>
            <c:bubble3D val="0"/>
            <c:spPr>
              <a:pattFill prst="dkUpDiag">
                <a:fgClr>
                  <a:srgbClr val="B084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A-43B8-A09C-23EF32C31E98}"/>
              </c:ext>
            </c:extLst>
          </c:dPt>
          <c:dLbls>
            <c:dLbl>
              <c:idx val="0"/>
              <c:layout>
                <c:manualLayout>
                  <c:x val="-0.16712799898657082"/>
                  <c:y val="-0.20804225735223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F:</a:t>
                    </a:r>
                    <a:r>
                      <a:rPr lang="en-US" baseline="0" dirty="0"/>
                      <a:t> </a:t>
                    </a:r>
                    <a:fld id="{CA00BF74-F98E-4310-AF4F-292D03197F76}" type="VALUE">
                      <a:rPr lang="en-US" baseline="0"/>
                      <a:pPr>
                        <a:defRPr b="1"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38149734170718"/>
                      <c:h val="0.1490511696374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6A-43B8-A09C-23EF32C31E98}"/>
                </c:ext>
              </c:extLst>
            </c:dLbl>
            <c:dLbl>
              <c:idx val="1"/>
              <c:layout>
                <c:manualLayout>
                  <c:x val="3.9581717572403669E-2"/>
                  <c:y val="2.8032073590951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M:</a:t>
                    </a:r>
                    <a:fld id="{15B4912E-9F34-49BB-83D0-98599A47F10A}" type="VALUE">
                      <a:rPr lang="en-US" baseline="0" smtClean="0"/>
                      <a:pPr>
                        <a:defRPr b="1"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36521586957062"/>
                      <c:h val="0.1490511696374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6A-43B8-A09C-23EF32C31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Sheet1!$H$3:$H$4</c:f>
              <c:numCache>
                <c:formatCode>0%</c:formatCode>
                <c:ptCount val="2"/>
                <c:pt idx="0">
                  <c:v>0.69780219780219777</c:v>
                </c:pt>
                <c:pt idx="1">
                  <c:v>0.30219780219780218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A-43B8-A09C-23EF32C31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CE5FC-C562-45F6-A12F-0180853270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6BCC7E-5D68-4C10-AD30-6C46F36E8067}">
      <dgm:prSet phldrT="[Text]" custT="1"/>
      <dgm:spPr>
        <a:noFill/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Instituições e agências</a:t>
          </a:r>
          <a:endParaRPr lang="en-GB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1EE50-7B18-4800-A831-79A3719B7C66}" type="parTrans" cxnId="{39925156-F209-4EC6-B5BA-56824BA4A00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5D4A3-65B1-4E5D-8022-C3534194051B}" type="sibTrans" cxnId="{39925156-F209-4EC6-B5BA-56824BA4A00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2AC95-C890-4AFA-B881-877BF6DC7758}">
      <dgm:prSet phldrT="[Text]" custT="1"/>
      <dgm:spPr>
        <a:noFill/>
      </dgm:spPr>
      <dgm:t>
        <a:bodyPr/>
        <a:lstStyle/>
        <a:p>
          <a:pPr>
            <a:lnSpc>
              <a:spcPct val="150000"/>
            </a:lnSpc>
            <a:buFont typeface="Courier New" panose="02070309020205020404" pitchFamily="49" charset="0"/>
            <a:buChar char="o"/>
          </a:pPr>
          <a:r>
            <a:rPr lang="pt-PT" sz="1200" noProof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Ministério Responsável pelas Finanças
Banco Central das Seychelles
Comissão Tributaria das Seychelles
Instituto Nacional de Estatística
Autoridade dos Serviços Financeiros 
Comissão de Monitorização das Empresas Públicas</a:t>
          </a:r>
          <a:endParaRPr lang="pt-PT" sz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CD775-1408-42A5-B1DD-9AC5057DBEE1}" type="parTrans" cxnId="{7249C4BB-A2F0-4D68-A639-CC527AEE7DB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E305E-5192-49C8-BA94-A2B3BDB0FF6B}" type="sibTrans" cxnId="{7249C4BB-A2F0-4D68-A639-CC527AEE7DB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F9CF3-A6B2-45AD-B346-4BC2C93A46D4}" type="pres">
      <dgm:prSet presAssocID="{A7BCE5FC-C562-45F6-A12F-0180853270EC}" presName="linear" presStyleCnt="0">
        <dgm:presLayoutVars>
          <dgm:animLvl val="lvl"/>
          <dgm:resizeHandles val="exact"/>
        </dgm:presLayoutVars>
      </dgm:prSet>
      <dgm:spPr/>
    </dgm:pt>
    <dgm:pt modelId="{E941C08C-1C7D-4038-97AE-FC70B4CBF676}" type="pres">
      <dgm:prSet presAssocID="{586BCC7E-5D68-4C10-AD30-6C46F36E8067}" presName="parentText" presStyleLbl="node1" presStyleIdx="0" presStyleCnt="1" custScaleY="31105">
        <dgm:presLayoutVars>
          <dgm:chMax val="0"/>
          <dgm:bulletEnabled val="1"/>
        </dgm:presLayoutVars>
      </dgm:prSet>
      <dgm:spPr/>
    </dgm:pt>
    <dgm:pt modelId="{7A071F69-3AFD-41BA-AF67-1FEC806BB4A7}" type="pres">
      <dgm:prSet presAssocID="{586BCC7E-5D68-4C10-AD30-6C46F36E806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6526865-7689-478B-90B5-AFF365444FE3}" type="presOf" srcId="{A7BCE5FC-C562-45F6-A12F-0180853270EC}" destId="{976F9CF3-A6B2-45AD-B346-4BC2C93A46D4}" srcOrd="0" destOrd="0" presId="urn:microsoft.com/office/officeart/2005/8/layout/vList2"/>
    <dgm:cxn modelId="{39925156-F209-4EC6-B5BA-56824BA4A007}" srcId="{A7BCE5FC-C562-45F6-A12F-0180853270EC}" destId="{586BCC7E-5D68-4C10-AD30-6C46F36E8067}" srcOrd="0" destOrd="0" parTransId="{4001EE50-7B18-4800-A831-79A3719B7C66}" sibTransId="{AF25D4A3-65B1-4E5D-8022-C3534194051B}"/>
    <dgm:cxn modelId="{4C8CC5AB-A252-4A81-8CA3-E84FC87D009B}" type="presOf" srcId="{586BCC7E-5D68-4C10-AD30-6C46F36E8067}" destId="{E941C08C-1C7D-4038-97AE-FC70B4CBF676}" srcOrd="0" destOrd="0" presId="urn:microsoft.com/office/officeart/2005/8/layout/vList2"/>
    <dgm:cxn modelId="{9CE1FCB7-A385-4544-B3D1-26563B6F8B41}" type="presOf" srcId="{39B2AC95-C890-4AFA-B881-877BF6DC7758}" destId="{7A071F69-3AFD-41BA-AF67-1FEC806BB4A7}" srcOrd="0" destOrd="0" presId="urn:microsoft.com/office/officeart/2005/8/layout/vList2"/>
    <dgm:cxn modelId="{7249C4BB-A2F0-4D68-A639-CC527AEE7DB7}" srcId="{586BCC7E-5D68-4C10-AD30-6C46F36E8067}" destId="{39B2AC95-C890-4AFA-B881-877BF6DC7758}" srcOrd="0" destOrd="0" parTransId="{3F7CD775-1408-42A5-B1DD-9AC5057DBEE1}" sibTransId="{90EE305E-5192-49C8-BA94-A2B3BDB0FF6B}"/>
    <dgm:cxn modelId="{09ECAD8D-A7B0-46D8-A3FB-928C8B4B3BD8}" type="presParOf" srcId="{976F9CF3-A6B2-45AD-B346-4BC2C93A46D4}" destId="{E941C08C-1C7D-4038-97AE-FC70B4CBF676}" srcOrd="0" destOrd="0" presId="urn:microsoft.com/office/officeart/2005/8/layout/vList2"/>
    <dgm:cxn modelId="{A799B2CB-31CD-46E9-9927-C822A1C914E3}" type="presParOf" srcId="{976F9CF3-A6B2-45AD-B346-4BC2C93A46D4}" destId="{7A071F69-3AFD-41BA-AF67-1FEC806BB4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CE5FC-C562-45F6-A12F-0180853270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6BCC7E-5D68-4C10-AD30-6C46F36E8067}">
      <dgm:prSet phldrT="[Text]" custT="1"/>
      <dgm:spPr>
        <a:noFill/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Exemplos de cursos frequentados</a:t>
          </a:r>
          <a:endParaRPr lang="en-GB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1EE50-7B18-4800-A831-79A3719B7C66}" type="parTrans" cxnId="{39925156-F209-4EC6-B5BA-56824BA4A00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5D4A3-65B1-4E5D-8022-C3534194051B}" type="sibTrans" cxnId="{39925156-F209-4EC6-B5BA-56824BA4A007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F0A1D-2823-485B-B250-078F28056959}">
      <dgm:prSet phldrT="[Text]" custT="1"/>
      <dgm:spPr>
        <a:noFill/>
      </dgm:spPr>
      <dgm:t>
        <a:bodyPr/>
        <a:lstStyle/>
        <a:p>
          <a:pPr>
            <a:lnSpc>
              <a:spcPct val="150000"/>
            </a:lnSpc>
            <a:buFont typeface="Courier New" panose="02070309020205020404" pitchFamily="49" charset="0"/>
            <a:buChar char="o"/>
          </a:pPr>
          <a:r>
            <a:rPr lang="pt-PT" sz="1200" noProof="0" dirty="0">
              <a:latin typeface="Arial" panose="020B0604020202020204" pitchFamily="34" charset="0"/>
              <a:cs typeface="Arial" panose="020B0604020202020204" pitchFamily="34" charset="0"/>
            </a:rPr>
            <a:t>Reestruturação e resolução de bancos
Compilação de estatísticas da balança de pagamentos
Programação e políticas financeiras
Quadros fiscais
Estatísticas das contas nacionais
Política monetária e cambial</a:t>
          </a:r>
          <a:endParaRPr lang="pt-PT" sz="1200" noProof="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731E4ED7-1E33-4971-B476-BA701A93245E}" type="parTrans" cxnId="{F499F69C-7DA6-4774-A670-2E2D91576BA2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EFC14-E48D-4563-9A60-C583A98AD7A9}" type="sibTrans" cxnId="{F499F69C-7DA6-4774-A670-2E2D91576BA2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F9CF3-A6B2-45AD-B346-4BC2C93A46D4}" type="pres">
      <dgm:prSet presAssocID="{A7BCE5FC-C562-45F6-A12F-0180853270EC}" presName="linear" presStyleCnt="0">
        <dgm:presLayoutVars>
          <dgm:animLvl val="lvl"/>
          <dgm:resizeHandles val="exact"/>
        </dgm:presLayoutVars>
      </dgm:prSet>
      <dgm:spPr/>
    </dgm:pt>
    <dgm:pt modelId="{E941C08C-1C7D-4038-97AE-FC70B4CBF676}" type="pres">
      <dgm:prSet presAssocID="{586BCC7E-5D68-4C10-AD30-6C46F36E8067}" presName="parentText" presStyleLbl="node1" presStyleIdx="0" presStyleCnt="1" custScaleY="31105">
        <dgm:presLayoutVars>
          <dgm:chMax val="0"/>
          <dgm:bulletEnabled val="1"/>
        </dgm:presLayoutVars>
      </dgm:prSet>
      <dgm:spPr/>
    </dgm:pt>
    <dgm:pt modelId="{7A071F69-3AFD-41BA-AF67-1FEC806BB4A7}" type="pres">
      <dgm:prSet presAssocID="{586BCC7E-5D68-4C10-AD30-6C46F36E806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6526865-7689-478B-90B5-AFF365444FE3}" type="presOf" srcId="{A7BCE5FC-C562-45F6-A12F-0180853270EC}" destId="{976F9CF3-A6B2-45AD-B346-4BC2C93A46D4}" srcOrd="0" destOrd="0" presId="urn:microsoft.com/office/officeart/2005/8/layout/vList2"/>
    <dgm:cxn modelId="{1BFC3E50-6786-43B0-820E-4535762D51A7}" type="presOf" srcId="{8A1F0A1D-2823-485B-B250-078F28056959}" destId="{7A071F69-3AFD-41BA-AF67-1FEC806BB4A7}" srcOrd="0" destOrd="0" presId="urn:microsoft.com/office/officeart/2005/8/layout/vList2"/>
    <dgm:cxn modelId="{39925156-F209-4EC6-B5BA-56824BA4A007}" srcId="{A7BCE5FC-C562-45F6-A12F-0180853270EC}" destId="{586BCC7E-5D68-4C10-AD30-6C46F36E8067}" srcOrd="0" destOrd="0" parTransId="{4001EE50-7B18-4800-A831-79A3719B7C66}" sibTransId="{AF25D4A3-65B1-4E5D-8022-C3534194051B}"/>
    <dgm:cxn modelId="{F499F69C-7DA6-4774-A670-2E2D91576BA2}" srcId="{586BCC7E-5D68-4C10-AD30-6C46F36E8067}" destId="{8A1F0A1D-2823-485B-B250-078F28056959}" srcOrd="0" destOrd="0" parTransId="{731E4ED7-1E33-4971-B476-BA701A93245E}" sibTransId="{D84EFC14-E48D-4563-9A60-C583A98AD7A9}"/>
    <dgm:cxn modelId="{4C8CC5AB-A252-4A81-8CA3-E84FC87D009B}" type="presOf" srcId="{586BCC7E-5D68-4C10-AD30-6C46F36E8067}" destId="{E941C08C-1C7D-4038-97AE-FC70B4CBF676}" srcOrd="0" destOrd="0" presId="urn:microsoft.com/office/officeart/2005/8/layout/vList2"/>
    <dgm:cxn modelId="{09ECAD8D-A7B0-46D8-A3FB-928C8B4B3BD8}" type="presParOf" srcId="{976F9CF3-A6B2-45AD-B346-4BC2C93A46D4}" destId="{E941C08C-1C7D-4038-97AE-FC70B4CBF676}" srcOrd="0" destOrd="0" presId="urn:microsoft.com/office/officeart/2005/8/layout/vList2"/>
    <dgm:cxn modelId="{A799B2CB-31CD-46E9-9927-C822A1C914E3}" type="presParOf" srcId="{976F9CF3-A6B2-45AD-B346-4BC2C93A46D4}" destId="{7A071F69-3AFD-41BA-AF67-1FEC806BB4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C3D24-DB89-4618-B8F8-266263D1176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D7046E-4D81-4E89-97E3-C8A52663EF7D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394 </a:t>
          </a:r>
          <a:r>
            <a:rPr lang="en-GB" sz="1000" b="1" dirty="0" err="1">
              <a:latin typeface="Arial" panose="020B0604020202020204" pitchFamily="34" charset="0"/>
              <a:cs typeface="Arial" panose="020B0604020202020204" pitchFamily="34" charset="0"/>
            </a:rPr>
            <a:t>Candidatos</a:t>
          </a:r>
          <a:endParaRPr lang="en-GB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5B5B1-6087-482B-9102-8B33CD4D18A3}" type="parTrans" cxnId="{B9F107BE-7020-4E25-B47F-2BC6F35AE495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FEC9E-52E2-41A6-B52D-B91FB6507624}" type="sibTrans" cxnId="{B9F107BE-7020-4E25-B47F-2BC6F35AE495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E9EF8-41D4-4736-BAE8-EB55A270EF09}">
      <dgm:prSet phldrT="[Text]" custT="1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182 </a:t>
          </a:r>
          <a:r>
            <a:rPr lang="en-GB" sz="1000" b="1" dirty="0" err="1">
              <a:latin typeface="Arial" panose="020B0604020202020204" pitchFamily="34" charset="0"/>
              <a:cs typeface="Arial" panose="020B0604020202020204" pitchFamily="34" charset="0"/>
            </a:rPr>
            <a:t>Participantes</a:t>
          </a:r>
          <a:endParaRPr lang="en-GB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A303D-B696-401E-A18C-25803254AF3E}" type="parTrans" cxnId="{A49E8552-9D87-458C-8034-EAEE13898E55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C6EBA-C0BD-4039-B5FE-117C51EB71B0}" type="sibTrans" cxnId="{A49E8552-9D87-458C-8034-EAEE13898E55}">
      <dgm:prSet/>
      <dgm:spPr/>
      <dgm:t>
        <a:bodyPr/>
        <a:lstStyle/>
        <a:p>
          <a:endParaRPr lang="en-GB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DB0A9-4A1C-4076-A8CE-7DD5EA544C37}" type="pres">
      <dgm:prSet presAssocID="{573C3D24-DB89-4618-B8F8-266263D11764}" presName="Name0" presStyleCnt="0">
        <dgm:presLayoutVars>
          <dgm:chMax val="7"/>
          <dgm:resizeHandles val="exact"/>
        </dgm:presLayoutVars>
      </dgm:prSet>
      <dgm:spPr/>
    </dgm:pt>
    <dgm:pt modelId="{4DFD4F6E-666B-453F-9AD1-5B39A5835487}" type="pres">
      <dgm:prSet presAssocID="{573C3D24-DB89-4618-B8F8-266263D11764}" presName="comp1" presStyleCnt="0"/>
      <dgm:spPr/>
    </dgm:pt>
    <dgm:pt modelId="{AE0AA25A-59F1-46CE-B7FE-A45C4A72AE58}" type="pres">
      <dgm:prSet presAssocID="{573C3D24-DB89-4618-B8F8-266263D11764}" presName="circle1" presStyleLbl="node1" presStyleIdx="0" presStyleCnt="2"/>
      <dgm:spPr/>
    </dgm:pt>
    <dgm:pt modelId="{526999D8-9A18-4483-940D-0E9D62FD06F5}" type="pres">
      <dgm:prSet presAssocID="{573C3D24-DB89-4618-B8F8-266263D11764}" presName="c1text" presStyleLbl="node1" presStyleIdx="0" presStyleCnt="2">
        <dgm:presLayoutVars>
          <dgm:bulletEnabled val="1"/>
        </dgm:presLayoutVars>
      </dgm:prSet>
      <dgm:spPr/>
    </dgm:pt>
    <dgm:pt modelId="{5C24B3DF-F42C-4AB3-A229-1479AEF8EDD8}" type="pres">
      <dgm:prSet presAssocID="{573C3D24-DB89-4618-B8F8-266263D11764}" presName="comp2" presStyleCnt="0"/>
      <dgm:spPr/>
    </dgm:pt>
    <dgm:pt modelId="{B84A0656-A6B4-42DD-B561-EC1C2106E731}" type="pres">
      <dgm:prSet presAssocID="{573C3D24-DB89-4618-B8F8-266263D11764}" presName="circle2" presStyleLbl="node1" presStyleIdx="1" presStyleCnt="2" custScaleX="106153"/>
      <dgm:spPr/>
    </dgm:pt>
    <dgm:pt modelId="{2793DED7-EA71-4324-97DD-5C1DA7A502F2}" type="pres">
      <dgm:prSet presAssocID="{573C3D24-DB89-4618-B8F8-266263D11764}" presName="c2text" presStyleLbl="node1" presStyleIdx="1" presStyleCnt="2">
        <dgm:presLayoutVars>
          <dgm:bulletEnabled val="1"/>
        </dgm:presLayoutVars>
      </dgm:prSet>
      <dgm:spPr/>
    </dgm:pt>
  </dgm:ptLst>
  <dgm:cxnLst>
    <dgm:cxn modelId="{45332131-1FD6-4707-9C0D-591F9EEFED02}" type="presOf" srcId="{573C3D24-DB89-4618-B8F8-266263D11764}" destId="{1B6DB0A9-4A1C-4076-A8CE-7DD5EA544C37}" srcOrd="0" destOrd="0" presId="urn:microsoft.com/office/officeart/2005/8/layout/venn2"/>
    <dgm:cxn modelId="{A99C8736-9C07-4259-A826-4B956F0B954D}" type="presOf" srcId="{A8D7046E-4D81-4E89-97E3-C8A52663EF7D}" destId="{AE0AA25A-59F1-46CE-B7FE-A45C4A72AE58}" srcOrd="0" destOrd="0" presId="urn:microsoft.com/office/officeart/2005/8/layout/venn2"/>
    <dgm:cxn modelId="{BFA3A63E-4813-426C-8F2D-4C5A7653D7D7}" type="presOf" srcId="{A8D7046E-4D81-4E89-97E3-C8A52663EF7D}" destId="{526999D8-9A18-4483-940D-0E9D62FD06F5}" srcOrd="1" destOrd="0" presId="urn:microsoft.com/office/officeart/2005/8/layout/venn2"/>
    <dgm:cxn modelId="{A49E8552-9D87-458C-8034-EAEE13898E55}" srcId="{573C3D24-DB89-4618-B8F8-266263D11764}" destId="{DF3E9EF8-41D4-4736-BAE8-EB55A270EF09}" srcOrd="1" destOrd="0" parTransId="{304A303D-B696-401E-A18C-25803254AF3E}" sibTransId="{510C6EBA-C0BD-4039-B5FE-117C51EB71B0}"/>
    <dgm:cxn modelId="{B9F107BE-7020-4E25-B47F-2BC6F35AE495}" srcId="{573C3D24-DB89-4618-B8F8-266263D11764}" destId="{A8D7046E-4D81-4E89-97E3-C8A52663EF7D}" srcOrd="0" destOrd="0" parTransId="{9F15B5B1-6087-482B-9102-8B33CD4D18A3}" sibTransId="{F53FEC9E-52E2-41A6-B52D-B91FB6507624}"/>
    <dgm:cxn modelId="{050375D9-3ED5-49CC-A2A5-652F170578BF}" type="presOf" srcId="{DF3E9EF8-41D4-4736-BAE8-EB55A270EF09}" destId="{B84A0656-A6B4-42DD-B561-EC1C2106E731}" srcOrd="0" destOrd="0" presId="urn:microsoft.com/office/officeart/2005/8/layout/venn2"/>
    <dgm:cxn modelId="{A9A5B2E1-2AD2-4508-91AF-A428FE8775F8}" type="presOf" srcId="{DF3E9EF8-41D4-4736-BAE8-EB55A270EF09}" destId="{2793DED7-EA71-4324-97DD-5C1DA7A502F2}" srcOrd="1" destOrd="0" presId="urn:microsoft.com/office/officeart/2005/8/layout/venn2"/>
    <dgm:cxn modelId="{D5455F72-E099-4469-9353-A77C343A1391}" type="presParOf" srcId="{1B6DB0A9-4A1C-4076-A8CE-7DD5EA544C37}" destId="{4DFD4F6E-666B-453F-9AD1-5B39A5835487}" srcOrd="0" destOrd="0" presId="urn:microsoft.com/office/officeart/2005/8/layout/venn2"/>
    <dgm:cxn modelId="{FCD79FD5-4919-4327-92CF-B0FB98809E4A}" type="presParOf" srcId="{4DFD4F6E-666B-453F-9AD1-5B39A5835487}" destId="{AE0AA25A-59F1-46CE-B7FE-A45C4A72AE58}" srcOrd="0" destOrd="0" presId="urn:microsoft.com/office/officeart/2005/8/layout/venn2"/>
    <dgm:cxn modelId="{937A340C-51B3-470D-B38E-2673D3ED8816}" type="presParOf" srcId="{4DFD4F6E-666B-453F-9AD1-5B39A5835487}" destId="{526999D8-9A18-4483-940D-0E9D62FD06F5}" srcOrd="1" destOrd="0" presId="urn:microsoft.com/office/officeart/2005/8/layout/venn2"/>
    <dgm:cxn modelId="{830C55DB-4925-4031-A08E-2B7B355FF793}" type="presParOf" srcId="{1B6DB0A9-4A1C-4076-A8CE-7DD5EA544C37}" destId="{5C24B3DF-F42C-4AB3-A229-1479AEF8EDD8}" srcOrd="1" destOrd="0" presId="urn:microsoft.com/office/officeart/2005/8/layout/venn2"/>
    <dgm:cxn modelId="{96225842-C651-4F47-9418-62E771124818}" type="presParOf" srcId="{5C24B3DF-F42C-4AB3-A229-1479AEF8EDD8}" destId="{B84A0656-A6B4-42DD-B561-EC1C2106E731}" srcOrd="0" destOrd="0" presId="urn:microsoft.com/office/officeart/2005/8/layout/venn2"/>
    <dgm:cxn modelId="{F321E230-83BC-4214-80AA-0D5CEAA938A0}" type="presParOf" srcId="{5C24B3DF-F42C-4AB3-A229-1479AEF8EDD8}" destId="{2793DED7-EA71-4324-97DD-5C1DA7A502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5888-E1B9-4113-9059-514F4873D9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EEED3-3611-4796-ACFB-5EE0B03C8C0F}">
      <dgm:prSet phldrT="[Text]" custT="1"/>
      <dgm:spPr>
        <a:noFill/>
      </dgm:spPr>
      <dgm:t>
        <a:bodyPr/>
        <a:lstStyle/>
        <a:p>
          <a:pPr algn="just"/>
          <a:r>
            <a: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 modos híbrido, misto e virtual garantiram que a formação e o engajamento pudessem continuar durante o periodo da pandemia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B83A36A-626F-48FA-A047-B3F499FFF990}" type="parTrans" cxnId="{10C402D9-2065-4D1B-956A-CEC68E70D70E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8C8B67A-AB0E-4C19-85E9-5880CE05C912}" type="sibTrans" cxnId="{10C402D9-2065-4D1B-956A-CEC68E70D70E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141F95B-DF7F-4DB2-9670-B7055667993E}">
      <dgm:prSet phldrT="[Text]" custT="1"/>
      <dgm:spPr>
        <a:noFill/>
      </dgm:spPr>
      <dgm:t>
        <a:bodyPr/>
        <a:lstStyle/>
        <a:p>
          <a:pPr algn="just"/>
          <a:r>
            <a:rPr lang="pt-BR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O formato virtual permitiu que os colaboradores do Banco, que não puderam participar da formação presencial beneficiassem à mesma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A892562-0308-40EE-8C22-F62B4733D64E}" type="parTrans" cxnId="{DCA18BB2-BAC2-43F8-9866-9246DCABB630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BC9DA3A-0740-4713-9AFD-BA91E9918823}" type="sibTrans" cxnId="{DCA18BB2-BAC2-43F8-9866-9246DCABB630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ED99008-1248-4048-832D-F2CFF95BA09B}">
      <dgm:prSet phldrT="[Text]" custT="1"/>
      <dgm:spPr>
        <a:noFill/>
      </dgm:spPr>
      <dgm:t>
        <a:bodyPr/>
        <a:lstStyle/>
        <a:p>
          <a:pPr algn="just"/>
          <a:r>
            <a: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modo virtual de formação resultpu mais eficaz no caso dos workshops e seminários que não requerem normalmente uma interacção entre os participantes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4C06639-57B3-4162-93C2-0971A9A4468B}" type="parTrans" cxnId="{7CDB26CF-F0A6-4C1D-99BB-22B929E8F127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5FAFAEA-2A02-499C-BD91-5B3020A0B651}" type="sibTrans" cxnId="{7CDB26CF-F0A6-4C1D-99BB-22B929E8F127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8CBA79B-09FA-4C49-B9FA-FED5F1214B87}">
      <dgm:prSet phldrT="[Text]" custT="1"/>
      <dgm:spPr>
        <a:noFill/>
      </dgm:spPr>
      <dgm:t>
        <a:bodyPr/>
        <a:lstStyle/>
        <a:p>
          <a:pPr algn="just"/>
          <a:r>
            <a: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abordagem mista ou híbrida é mais adequada para os temas mais técnicos, que beneficiam da interacção entre os participantes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006CE07-FE94-440F-9CE3-5D340FF1D47A}" type="parTrans" cxnId="{DB64F4F3-1399-45B0-AF2C-286711BDE94E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04B079D6-1FC8-4A79-B18A-5FDF20D47F94}" type="sibTrans" cxnId="{DB64F4F3-1399-45B0-AF2C-286711BDE94E}">
      <dgm:prSet/>
      <dgm:spPr/>
      <dgm:t>
        <a:bodyPr/>
        <a:lstStyle/>
        <a:p>
          <a:pPr algn="just"/>
          <a:endParaRPr lang="en-US" sz="1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9AC38D8-7DFA-4476-871E-5F45992C1306}" type="pres">
      <dgm:prSet presAssocID="{D3E35888-E1B9-4113-9059-514F4873D913}" presName="Name0" presStyleCnt="0">
        <dgm:presLayoutVars>
          <dgm:chMax val="7"/>
          <dgm:chPref val="7"/>
          <dgm:dir/>
        </dgm:presLayoutVars>
      </dgm:prSet>
      <dgm:spPr/>
    </dgm:pt>
    <dgm:pt modelId="{A8E219A8-689E-4C2F-99E7-22B08C2FA530}" type="pres">
      <dgm:prSet presAssocID="{D3E35888-E1B9-4113-9059-514F4873D913}" presName="Name1" presStyleCnt="0"/>
      <dgm:spPr/>
    </dgm:pt>
    <dgm:pt modelId="{74601081-4DFC-422E-995B-F8722E9BA9D1}" type="pres">
      <dgm:prSet presAssocID="{D3E35888-E1B9-4113-9059-514F4873D913}" presName="cycle" presStyleCnt="0"/>
      <dgm:spPr/>
    </dgm:pt>
    <dgm:pt modelId="{45C1FC8B-A791-4901-BD8C-FC0F5FEC8E84}" type="pres">
      <dgm:prSet presAssocID="{D3E35888-E1B9-4113-9059-514F4873D913}" presName="srcNode" presStyleLbl="node1" presStyleIdx="0" presStyleCnt="4"/>
      <dgm:spPr/>
    </dgm:pt>
    <dgm:pt modelId="{67B30317-4403-4848-9CB8-F3322A49B18B}" type="pres">
      <dgm:prSet presAssocID="{D3E35888-E1B9-4113-9059-514F4873D913}" presName="conn" presStyleLbl="parChTrans1D2" presStyleIdx="0" presStyleCnt="1"/>
      <dgm:spPr/>
    </dgm:pt>
    <dgm:pt modelId="{595283B8-246B-47E8-9E8B-0E4872A24412}" type="pres">
      <dgm:prSet presAssocID="{D3E35888-E1B9-4113-9059-514F4873D913}" presName="extraNode" presStyleLbl="node1" presStyleIdx="0" presStyleCnt="4"/>
      <dgm:spPr/>
    </dgm:pt>
    <dgm:pt modelId="{D0476774-89F8-4BCB-B3C1-AE020EA7678F}" type="pres">
      <dgm:prSet presAssocID="{D3E35888-E1B9-4113-9059-514F4873D913}" presName="dstNode" presStyleLbl="node1" presStyleIdx="0" presStyleCnt="4"/>
      <dgm:spPr/>
    </dgm:pt>
    <dgm:pt modelId="{635F995E-ABA3-4C9F-A9BA-B5D38B749506}" type="pres">
      <dgm:prSet presAssocID="{F71EEED3-3611-4796-ACFB-5EE0B03C8C0F}" presName="text_1" presStyleLbl="node1" presStyleIdx="0" presStyleCnt="4">
        <dgm:presLayoutVars>
          <dgm:bulletEnabled val="1"/>
        </dgm:presLayoutVars>
      </dgm:prSet>
      <dgm:spPr/>
    </dgm:pt>
    <dgm:pt modelId="{E7F53C36-9292-4345-99C4-ED289D04F644}" type="pres">
      <dgm:prSet presAssocID="{F71EEED3-3611-4796-ACFB-5EE0B03C8C0F}" presName="accent_1" presStyleCnt="0"/>
      <dgm:spPr/>
    </dgm:pt>
    <dgm:pt modelId="{25AEB7BF-5416-4211-9C57-980A2EBD2E28}" type="pres">
      <dgm:prSet presAssocID="{F71EEED3-3611-4796-ACFB-5EE0B03C8C0F}" presName="accentRepeatNode" presStyleLbl="solidFgAcc1" presStyleIdx="0" presStyleCnt="4"/>
      <dgm:spPr>
        <a:ln>
          <a:solidFill>
            <a:srgbClr val="AD8800"/>
          </a:solidFill>
        </a:ln>
      </dgm:spPr>
    </dgm:pt>
    <dgm:pt modelId="{F6E6034F-3D43-47A4-9D61-D540308BBB87}" type="pres">
      <dgm:prSet presAssocID="{5141F95B-DF7F-4DB2-9670-B7055667993E}" presName="text_2" presStyleLbl="node1" presStyleIdx="1" presStyleCnt="4">
        <dgm:presLayoutVars>
          <dgm:bulletEnabled val="1"/>
        </dgm:presLayoutVars>
      </dgm:prSet>
      <dgm:spPr/>
    </dgm:pt>
    <dgm:pt modelId="{68458A99-84C6-4B00-8DD8-163318CCC401}" type="pres">
      <dgm:prSet presAssocID="{5141F95B-DF7F-4DB2-9670-B7055667993E}" presName="accent_2" presStyleCnt="0"/>
      <dgm:spPr/>
    </dgm:pt>
    <dgm:pt modelId="{D684C19B-D95C-4C86-B1B8-356CCF9FF34D}" type="pres">
      <dgm:prSet presAssocID="{5141F95B-DF7F-4DB2-9670-B7055667993E}" presName="accentRepeatNode" presStyleLbl="solidFgAcc1" presStyleIdx="1" presStyleCnt="4"/>
      <dgm:spPr>
        <a:ln>
          <a:solidFill>
            <a:srgbClr val="AD8800"/>
          </a:solidFill>
        </a:ln>
      </dgm:spPr>
    </dgm:pt>
    <dgm:pt modelId="{C92FB1B6-5B8D-4FF8-BB1B-0E6A122C26A2}" type="pres">
      <dgm:prSet presAssocID="{6ED99008-1248-4048-832D-F2CFF95BA09B}" presName="text_3" presStyleLbl="node1" presStyleIdx="2" presStyleCnt="4">
        <dgm:presLayoutVars>
          <dgm:bulletEnabled val="1"/>
        </dgm:presLayoutVars>
      </dgm:prSet>
      <dgm:spPr/>
    </dgm:pt>
    <dgm:pt modelId="{D3F335C6-0FE5-47DD-9F0A-7833476C6CDA}" type="pres">
      <dgm:prSet presAssocID="{6ED99008-1248-4048-832D-F2CFF95BA09B}" presName="accent_3" presStyleCnt="0"/>
      <dgm:spPr/>
    </dgm:pt>
    <dgm:pt modelId="{B516A619-93A6-44D8-A1BC-96E49419E5A2}" type="pres">
      <dgm:prSet presAssocID="{6ED99008-1248-4048-832D-F2CFF95BA09B}" presName="accentRepeatNode" presStyleLbl="solidFgAcc1" presStyleIdx="2" presStyleCnt="4"/>
      <dgm:spPr>
        <a:ln>
          <a:solidFill>
            <a:srgbClr val="AD8800"/>
          </a:solidFill>
        </a:ln>
      </dgm:spPr>
    </dgm:pt>
    <dgm:pt modelId="{1B3777FF-7371-43A2-881C-75B60144B4CD}" type="pres">
      <dgm:prSet presAssocID="{68CBA79B-09FA-4C49-B9FA-FED5F1214B87}" presName="text_4" presStyleLbl="node1" presStyleIdx="3" presStyleCnt="4">
        <dgm:presLayoutVars>
          <dgm:bulletEnabled val="1"/>
        </dgm:presLayoutVars>
      </dgm:prSet>
      <dgm:spPr/>
    </dgm:pt>
    <dgm:pt modelId="{44E12652-8FB2-4ADB-9A64-83653397DBC7}" type="pres">
      <dgm:prSet presAssocID="{68CBA79B-09FA-4C49-B9FA-FED5F1214B87}" presName="accent_4" presStyleCnt="0"/>
      <dgm:spPr/>
    </dgm:pt>
    <dgm:pt modelId="{B175295F-5DAC-4934-B4FA-650EC9DAF442}" type="pres">
      <dgm:prSet presAssocID="{68CBA79B-09FA-4C49-B9FA-FED5F1214B87}" presName="accentRepeatNode" presStyleLbl="solidFgAcc1" presStyleIdx="3" presStyleCnt="4"/>
      <dgm:spPr>
        <a:ln>
          <a:solidFill>
            <a:srgbClr val="AD8800"/>
          </a:solidFill>
        </a:ln>
      </dgm:spPr>
    </dgm:pt>
  </dgm:ptLst>
  <dgm:cxnLst>
    <dgm:cxn modelId="{9E7C8E3C-8551-4B6D-96CC-C339F0F8A51B}" type="presOf" srcId="{D3E35888-E1B9-4113-9059-514F4873D913}" destId="{89AC38D8-7DFA-4476-871E-5F45992C1306}" srcOrd="0" destOrd="0" presId="urn:microsoft.com/office/officeart/2008/layout/VerticalCurvedList"/>
    <dgm:cxn modelId="{840DE66A-9156-45C4-ABA1-9DD6FC10F12A}" type="presOf" srcId="{68C8B67A-AB0E-4C19-85E9-5880CE05C912}" destId="{67B30317-4403-4848-9CB8-F3322A49B18B}" srcOrd="0" destOrd="0" presId="urn:microsoft.com/office/officeart/2008/layout/VerticalCurvedList"/>
    <dgm:cxn modelId="{83ED514D-1130-4AA1-803D-8F5608258214}" type="presOf" srcId="{5141F95B-DF7F-4DB2-9670-B7055667993E}" destId="{F6E6034F-3D43-47A4-9D61-D540308BBB87}" srcOrd="0" destOrd="0" presId="urn:microsoft.com/office/officeart/2008/layout/VerticalCurvedList"/>
    <dgm:cxn modelId="{3FC7177F-AEA5-4089-A769-C735942EFFF7}" type="presOf" srcId="{68CBA79B-09FA-4C49-B9FA-FED5F1214B87}" destId="{1B3777FF-7371-43A2-881C-75B60144B4CD}" srcOrd="0" destOrd="0" presId="urn:microsoft.com/office/officeart/2008/layout/VerticalCurvedList"/>
    <dgm:cxn modelId="{DCA18BB2-BAC2-43F8-9866-9246DCABB630}" srcId="{D3E35888-E1B9-4113-9059-514F4873D913}" destId="{5141F95B-DF7F-4DB2-9670-B7055667993E}" srcOrd="1" destOrd="0" parTransId="{6A892562-0308-40EE-8C22-F62B4733D64E}" sibTransId="{FBC9DA3A-0740-4713-9AFD-BA91E9918823}"/>
    <dgm:cxn modelId="{18B0E3BA-459D-48C7-B109-27D602EF615D}" type="presOf" srcId="{6ED99008-1248-4048-832D-F2CFF95BA09B}" destId="{C92FB1B6-5B8D-4FF8-BB1B-0E6A122C26A2}" srcOrd="0" destOrd="0" presId="urn:microsoft.com/office/officeart/2008/layout/VerticalCurvedList"/>
    <dgm:cxn modelId="{7CDB26CF-F0A6-4C1D-99BB-22B929E8F127}" srcId="{D3E35888-E1B9-4113-9059-514F4873D913}" destId="{6ED99008-1248-4048-832D-F2CFF95BA09B}" srcOrd="2" destOrd="0" parTransId="{64C06639-57B3-4162-93C2-0971A9A4468B}" sibTransId="{F5FAFAEA-2A02-499C-BD91-5B3020A0B651}"/>
    <dgm:cxn modelId="{10C402D9-2065-4D1B-956A-CEC68E70D70E}" srcId="{D3E35888-E1B9-4113-9059-514F4873D913}" destId="{F71EEED3-3611-4796-ACFB-5EE0B03C8C0F}" srcOrd="0" destOrd="0" parTransId="{8B83A36A-626F-48FA-A047-B3F499FFF990}" sibTransId="{68C8B67A-AB0E-4C19-85E9-5880CE05C912}"/>
    <dgm:cxn modelId="{DB64F4F3-1399-45B0-AF2C-286711BDE94E}" srcId="{D3E35888-E1B9-4113-9059-514F4873D913}" destId="{68CBA79B-09FA-4C49-B9FA-FED5F1214B87}" srcOrd="3" destOrd="0" parTransId="{2006CE07-FE94-440F-9CE3-5D340FF1D47A}" sibTransId="{04B079D6-1FC8-4A79-B18A-5FDF20D47F94}"/>
    <dgm:cxn modelId="{F4F0A0FB-DCB1-4328-AC7F-4EC6E75867B6}" type="presOf" srcId="{F71EEED3-3611-4796-ACFB-5EE0B03C8C0F}" destId="{635F995E-ABA3-4C9F-A9BA-B5D38B749506}" srcOrd="0" destOrd="0" presId="urn:microsoft.com/office/officeart/2008/layout/VerticalCurvedList"/>
    <dgm:cxn modelId="{DF2E720D-A125-43DC-A89D-3CAE844073B2}" type="presParOf" srcId="{89AC38D8-7DFA-4476-871E-5F45992C1306}" destId="{A8E219A8-689E-4C2F-99E7-22B08C2FA530}" srcOrd="0" destOrd="0" presId="urn:microsoft.com/office/officeart/2008/layout/VerticalCurvedList"/>
    <dgm:cxn modelId="{ED796205-8007-4B22-B477-874AF86F0D7D}" type="presParOf" srcId="{A8E219A8-689E-4C2F-99E7-22B08C2FA530}" destId="{74601081-4DFC-422E-995B-F8722E9BA9D1}" srcOrd="0" destOrd="0" presId="urn:microsoft.com/office/officeart/2008/layout/VerticalCurvedList"/>
    <dgm:cxn modelId="{27F41B80-BF76-4781-8038-E684866A9BAD}" type="presParOf" srcId="{74601081-4DFC-422E-995B-F8722E9BA9D1}" destId="{45C1FC8B-A791-4901-BD8C-FC0F5FEC8E84}" srcOrd="0" destOrd="0" presId="urn:microsoft.com/office/officeart/2008/layout/VerticalCurvedList"/>
    <dgm:cxn modelId="{39886984-15CF-429D-B12D-D733E9D71708}" type="presParOf" srcId="{74601081-4DFC-422E-995B-F8722E9BA9D1}" destId="{67B30317-4403-4848-9CB8-F3322A49B18B}" srcOrd="1" destOrd="0" presId="urn:microsoft.com/office/officeart/2008/layout/VerticalCurvedList"/>
    <dgm:cxn modelId="{4A6914A2-FABF-4875-94B3-0EB609FEFC44}" type="presParOf" srcId="{74601081-4DFC-422E-995B-F8722E9BA9D1}" destId="{595283B8-246B-47E8-9E8B-0E4872A24412}" srcOrd="2" destOrd="0" presId="urn:microsoft.com/office/officeart/2008/layout/VerticalCurvedList"/>
    <dgm:cxn modelId="{A7BFE070-3694-44B7-ABC2-2889D87A8FAC}" type="presParOf" srcId="{74601081-4DFC-422E-995B-F8722E9BA9D1}" destId="{D0476774-89F8-4BCB-B3C1-AE020EA7678F}" srcOrd="3" destOrd="0" presId="urn:microsoft.com/office/officeart/2008/layout/VerticalCurvedList"/>
    <dgm:cxn modelId="{F4CE81FD-B27C-4C02-8135-B16A27C88242}" type="presParOf" srcId="{A8E219A8-689E-4C2F-99E7-22B08C2FA530}" destId="{635F995E-ABA3-4C9F-A9BA-B5D38B749506}" srcOrd="1" destOrd="0" presId="urn:microsoft.com/office/officeart/2008/layout/VerticalCurvedList"/>
    <dgm:cxn modelId="{DD947796-DEB0-4A77-9ADB-CA855145F0D1}" type="presParOf" srcId="{A8E219A8-689E-4C2F-99E7-22B08C2FA530}" destId="{E7F53C36-9292-4345-99C4-ED289D04F644}" srcOrd="2" destOrd="0" presId="urn:microsoft.com/office/officeart/2008/layout/VerticalCurvedList"/>
    <dgm:cxn modelId="{CC173480-99ED-4629-B553-4ACFAA6D7AB7}" type="presParOf" srcId="{E7F53C36-9292-4345-99C4-ED289D04F644}" destId="{25AEB7BF-5416-4211-9C57-980A2EBD2E28}" srcOrd="0" destOrd="0" presId="urn:microsoft.com/office/officeart/2008/layout/VerticalCurvedList"/>
    <dgm:cxn modelId="{CB5D2EA9-62D7-4CEC-8DFB-C58F177F49E6}" type="presParOf" srcId="{A8E219A8-689E-4C2F-99E7-22B08C2FA530}" destId="{F6E6034F-3D43-47A4-9D61-D540308BBB87}" srcOrd="3" destOrd="0" presId="urn:microsoft.com/office/officeart/2008/layout/VerticalCurvedList"/>
    <dgm:cxn modelId="{05DBBA45-4F1C-4814-BAA2-16BA2721BDF5}" type="presParOf" srcId="{A8E219A8-689E-4C2F-99E7-22B08C2FA530}" destId="{68458A99-84C6-4B00-8DD8-163318CCC401}" srcOrd="4" destOrd="0" presId="urn:microsoft.com/office/officeart/2008/layout/VerticalCurvedList"/>
    <dgm:cxn modelId="{6FC8AC84-70F5-42BF-B728-559A557FA817}" type="presParOf" srcId="{68458A99-84C6-4B00-8DD8-163318CCC401}" destId="{D684C19B-D95C-4C86-B1B8-356CCF9FF34D}" srcOrd="0" destOrd="0" presId="urn:microsoft.com/office/officeart/2008/layout/VerticalCurvedList"/>
    <dgm:cxn modelId="{564F81A0-19F0-46D4-81D0-FEF3F66B3CFA}" type="presParOf" srcId="{A8E219A8-689E-4C2F-99E7-22B08C2FA530}" destId="{C92FB1B6-5B8D-4FF8-BB1B-0E6A122C26A2}" srcOrd="5" destOrd="0" presId="urn:microsoft.com/office/officeart/2008/layout/VerticalCurvedList"/>
    <dgm:cxn modelId="{A3373B6B-8CD5-475E-BA8C-4B20AC4CD725}" type="presParOf" srcId="{A8E219A8-689E-4C2F-99E7-22B08C2FA530}" destId="{D3F335C6-0FE5-47DD-9F0A-7833476C6CDA}" srcOrd="6" destOrd="0" presId="urn:microsoft.com/office/officeart/2008/layout/VerticalCurvedList"/>
    <dgm:cxn modelId="{6330979A-84EF-453E-9E1C-0E0E18FF2A7B}" type="presParOf" srcId="{D3F335C6-0FE5-47DD-9F0A-7833476C6CDA}" destId="{B516A619-93A6-44D8-A1BC-96E49419E5A2}" srcOrd="0" destOrd="0" presId="urn:microsoft.com/office/officeart/2008/layout/VerticalCurvedList"/>
    <dgm:cxn modelId="{9DC2149A-23F0-4B6A-A73A-77A87FC70D0A}" type="presParOf" srcId="{A8E219A8-689E-4C2F-99E7-22B08C2FA530}" destId="{1B3777FF-7371-43A2-881C-75B60144B4CD}" srcOrd="7" destOrd="0" presId="urn:microsoft.com/office/officeart/2008/layout/VerticalCurvedList"/>
    <dgm:cxn modelId="{D4AA38CC-CA40-4B50-9FF7-9B0CF80FB415}" type="presParOf" srcId="{A8E219A8-689E-4C2F-99E7-22B08C2FA530}" destId="{44E12652-8FB2-4ADB-9A64-83653397DBC7}" srcOrd="8" destOrd="0" presId="urn:microsoft.com/office/officeart/2008/layout/VerticalCurvedList"/>
    <dgm:cxn modelId="{3062EAA2-9F3F-4711-9151-FA1D507C16B7}" type="presParOf" srcId="{44E12652-8FB2-4ADB-9A64-83653397DBC7}" destId="{B175295F-5DAC-4934-B4FA-650EC9DAF4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C08C-1C7D-4038-97AE-FC70B4CBF676}">
      <dsp:nvSpPr>
        <dsp:cNvPr id="0" name=""/>
        <dsp:cNvSpPr/>
      </dsp:nvSpPr>
      <dsp:spPr>
        <a:xfrm>
          <a:off x="0" y="51591"/>
          <a:ext cx="3728239" cy="37848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Instituições e agências</a:t>
          </a:r>
          <a:endParaRPr lang="en-GB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6" y="70067"/>
        <a:ext cx="3691287" cy="341533"/>
      </dsp:txXfrm>
    </dsp:sp>
    <dsp:sp modelId="{7A071F69-3AFD-41BA-AF67-1FEC806BB4A7}">
      <dsp:nvSpPr>
        <dsp:cNvPr id="0" name=""/>
        <dsp:cNvSpPr/>
      </dsp:nvSpPr>
      <dsp:spPr>
        <a:xfrm>
          <a:off x="0" y="430077"/>
          <a:ext cx="3728239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7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PT" sz="1200" kern="1200" noProof="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Ministério Responsável pelas Finanças
Banco Central das Seychelles
Comissão Tributaria das Seychelles
Instituto Nacional de Estatística
Autoridade dos Serviços Financeiros 
Comissão de Monitorização das Empresas Públicas</a:t>
          </a:r>
          <a:endParaRPr lang="pt-PT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0077"/>
        <a:ext cx="3728239" cy="201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C08C-1C7D-4038-97AE-FC70B4CBF676}">
      <dsp:nvSpPr>
        <dsp:cNvPr id="0" name=""/>
        <dsp:cNvSpPr/>
      </dsp:nvSpPr>
      <dsp:spPr>
        <a:xfrm>
          <a:off x="0" y="51591"/>
          <a:ext cx="3728239" cy="37848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Exemplos de cursos frequentados</a:t>
          </a:r>
          <a:endParaRPr lang="en-GB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6" y="70067"/>
        <a:ext cx="3691287" cy="341533"/>
      </dsp:txXfrm>
    </dsp:sp>
    <dsp:sp modelId="{7A071F69-3AFD-41BA-AF67-1FEC806BB4A7}">
      <dsp:nvSpPr>
        <dsp:cNvPr id="0" name=""/>
        <dsp:cNvSpPr/>
      </dsp:nvSpPr>
      <dsp:spPr>
        <a:xfrm>
          <a:off x="0" y="430077"/>
          <a:ext cx="3728239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7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PT" sz="1200" kern="1200" noProof="0" dirty="0">
              <a:latin typeface="Arial" panose="020B0604020202020204" pitchFamily="34" charset="0"/>
              <a:cs typeface="Arial" panose="020B0604020202020204" pitchFamily="34" charset="0"/>
            </a:rPr>
            <a:t>Reestruturação e resolução de bancos
Compilação de estatísticas da balança de pagamentos
Programação e políticas financeiras
Quadros fiscais
Estatísticas das contas nacionais
Política monetária e cambial</a:t>
          </a:r>
          <a:endParaRPr lang="pt-PT" sz="1200" kern="1200" noProof="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0" y="430077"/>
        <a:ext cx="3728239" cy="2018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A25A-59F1-46CE-B7FE-A45C4A72AE58}">
      <dsp:nvSpPr>
        <dsp:cNvPr id="0" name=""/>
        <dsp:cNvSpPr/>
      </dsp:nvSpPr>
      <dsp:spPr>
        <a:xfrm>
          <a:off x="364525" y="0"/>
          <a:ext cx="1683225" cy="1683225"/>
        </a:xfrm>
        <a:prstGeom prst="ellipse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394 </a:t>
          </a:r>
          <a:r>
            <a:rPr lang="en-GB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Candidatos</a:t>
          </a:r>
          <a:endParaRPr lang="en-GB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4291" y="126241"/>
        <a:ext cx="883693" cy="286148"/>
      </dsp:txXfrm>
    </dsp:sp>
    <dsp:sp modelId="{B84A0656-A6B4-42DD-B561-EC1C2106E731}">
      <dsp:nvSpPr>
        <dsp:cNvPr id="0" name=""/>
        <dsp:cNvSpPr/>
      </dsp:nvSpPr>
      <dsp:spPr>
        <a:xfrm>
          <a:off x="536090" y="420806"/>
          <a:ext cx="1340095" cy="1262418"/>
        </a:xfrm>
        <a:prstGeom prst="ellipse">
          <a:avLst/>
        </a:prstGeom>
        <a:solidFill>
          <a:schemeClr val="accent1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182 </a:t>
          </a:r>
          <a:r>
            <a:rPr lang="en-GB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Participantes</a:t>
          </a:r>
          <a:endParaRPr lang="en-GB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343" y="736410"/>
        <a:ext cx="947590" cy="631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30317-4403-4848-9CB8-F3322A49B18B}">
      <dsp:nvSpPr>
        <dsp:cNvPr id="0" name=""/>
        <dsp:cNvSpPr/>
      </dsp:nvSpPr>
      <dsp:spPr>
        <a:xfrm>
          <a:off x="-4319188" y="-662578"/>
          <a:ext cx="5145960" cy="5145960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F995E-ABA3-4C9F-A9BA-B5D38B749506}">
      <dsp:nvSpPr>
        <dsp:cNvPr id="0" name=""/>
        <dsp:cNvSpPr/>
      </dsp:nvSpPr>
      <dsp:spPr>
        <a:xfrm>
          <a:off x="433132" y="293743"/>
          <a:ext cx="6709919" cy="58779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6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 modos híbrido, misto e virtual garantiram que a formação e o engajamento pudessem continuar durante o periodo da pandemia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33132" y="293743"/>
        <a:ext cx="6709919" cy="587792"/>
      </dsp:txXfrm>
    </dsp:sp>
    <dsp:sp modelId="{25AEB7BF-5416-4211-9C57-980A2EBD2E28}">
      <dsp:nvSpPr>
        <dsp:cNvPr id="0" name=""/>
        <dsp:cNvSpPr/>
      </dsp:nvSpPr>
      <dsp:spPr>
        <a:xfrm>
          <a:off x="65762" y="220269"/>
          <a:ext cx="734740" cy="734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8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034F-3D43-47A4-9D61-D540308BBB87}">
      <dsp:nvSpPr>
        <dsp:cNvPr id="0" name=""/>
        <dsp:cNvSpPr/>
      </dsp:nvSpPr>
      <dsp:spPr>
        <a:xfrm>
          <a:off x="770127" y="1175584"/>
          <a:ext cx="6372924" cy="58779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6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O formato virtual permitiu que os colaboradores do Banco, que não puderam participar da formação presencial beneficiassem à mesma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770127" y="1175584"/>
        <a:ext cx="6372924" cy="587792"/>
      </dsp:txXfrm>
    </dsp:sp>
    <dsp:sp modelId="{D684C19B-D95C-4C86-B1B8-356CCF9FF34D}">
      <dsp:nvSpPr>
        <dsp:cNvPr id="0" name=""/>
        <dsp:cNvSpPr/>
      </dsp:nvSpPr>
      <dsp:spPr>
        <a:xfrm>
          <a:off x="402757" y="1102110"/>
          <a:ext cx="734740" cy="734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8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B1B6-5B8D-4FF8-BB1B-0E6A122C26A2}">
      <dsp:nvSpPr>
        <dsp:cNvPr id="0" name=""/>
        <dsp:cNvSpPr/>
      </dsp:nvSpPr>
      <dsp:spPr>
        <a:xfrm>
          <a:off x="770127" y="2057426"/>
          <a:ext cx="6372924" cy="58779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6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modo virtual de formação resultpu mais eficaz no caso dos workshops e seminários que não requerem normalmente uma interacção entre os participantes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770127" y="2057426"/>
        <a:ext cx="6372924" cy="587792"/>
      </dsp:txXfrm>
    </dsp:sp>
    <dsp:sp modelId="{B516A619-93A6-44D8-A1BC-96E49419E5A2}">
      <dsp:nvSpPr>
        <dsp:cNvPr id="0" name=""/>
        <dsp:cNvSpPr/>
      </dsp:nvSpPr>
      <dsp:spPr>
        <a:xfrm>
          <a:off x="402757" y="1983952"/>
          <a:ext cx="734740" cy="734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8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777FF-7371-43A2-881C-75B60144B4CD}">
      <dsp:nvSpPr>
        <dsp:cNvPr id="0" name=""/>
        <dsp:cNvSpPr/>
      </dsp:nvSpPr>
      <dsp:spPr>
        <a:xfrm>
          <a:off x="433132" y="2939268"/>
          <a:ext cx="6709919" cy="58779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6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abordagem mista ou híbrida é mais adequada para os temas mais técnicos, que beneficiam da interacção entre os participantes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433132" y="2939268"/>
        <a:ext cx="6709919" cy="587792"/>
      </dsp:txXfrm>
    </dsp:sp>
    <dsp:sp modelId="{B175295F-5DAC-4934-B4FA-650EC9DAF442}">
      <dsp:nvSpPr>
        <dsp:cNvPr id="0" name=""/>
        <dsp:cNvSpPr/>
      </dsp:nvSpPr>
      <dsp:spPr>
        <a:xfrm>
          <a:off x="65762" y="2865794"/>
          <a:ext cx="734740" cy="734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8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D54A-C513-4D5D-BC08-59C98F0F179F}" type="datetimeFigureOut">
              <a:rPr lang="en-SC" smtClean="0"/>
              <a:t>06/01/2023</a:t>
            </a:fld>
            <a:endParaRPr lang="en-S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034E-AB51-4D29-AF75-EE1BFF35ECB6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3789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1279525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6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5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8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0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DC4A6-8538-47FD-9309-867B00E82F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5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25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125" b="1" cap="all" baseline="0">
                <a:solidFill>
                  <a:schemeClr val="accent1"/>
                </a:solidFill>
                <a:effectLst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0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2239"/>
            <a:ext cx="10287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4" y="5979396"/>
            <a:ext cx="5771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038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52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38" b="1" cap="all" baseline="0"/>
            </a:lvl1pPr>
            <a:lvl2pPr marL="257169" indent="0">
              <a:buNone/>
              <a:defRPr sz="1125"/>
            </a:lvl2pPr>
            <a:lvl3pPr marL="514337" indent="0">
              <a:buNone/>
              <a:defRPr sz="1013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654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30"/>
            <a:ext cx="3543300" cy="411797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30"/>
            <a:ext cx="3543300" cy="411797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25" b="1" cap="all" baseline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25" b="1" cap="all" baseline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4" y="5979396"/>
            <a:ext cx="5771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4" y="5979396"/>
            <a:ext cx="5771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4" y="5979396"/>
            <a:ext cx="5771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0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013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013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32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3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38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154301" indent="-128585" algn="l" defTabSz="514337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34319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4355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874373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5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182975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337277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491578" indent="-128585" algn="l" defTabSz="514337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57809" y="1619074"/>
            <a:ext cx="8345769" cy="3986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das capacidades (FMI) e o papel do ATI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t-BR" sz="28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Central das Seychelles</a:t>
            </a:r>
          </a:p>
          <a:p>
            <a:pPr>
              <a:defRPr/>
            </a:pPr>
            <a:r>
              <a:rPr lang="pt-BR" sz="28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Governadora Caroline Abel</a:t>
            </a:r>
            <a:r>
              <a:rPr lang="en-US" sz="28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2000" b="1" kern="1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t-BR" sz="1600" b="1" kern="1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10ª Reunião do Comité Director FMI-ATI </a:t>
            </a:r>
          </a:p>
          <a:p>
            <a:pPr lvl="0">
              <a:defRPr/>
            </a:pPr>
            <a:r>
              <a:rPr lang="pt-BR" sz="1600" b="1" kern="1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de Junho de 2023</a:t>
            </a:r>
          </a:p>
          <a:p>
            <a:pPr lvl="0">
              <a:defRPr/>
            </a:pPr>
            <a:endParaRPr kumimoji="0" lang="en-GB" sz="1600" b="1" i="0" u="none" strike="noStrike" kern="14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1909"/>
          <a:stretch/>
        </p:blipFill>
        <p:spPr bwMode="auto">
          <a:xfrm>
            <a:off x="3846801" y="5167165"/>
            <a:ext cx="1537896" cy="14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43963" y="129209"/>
            <a:ext cx="7834379" cy="846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cap="none" dirty="0">
                <a:solidFill>
                  <a:srgbClr val="002F6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Panorama da </a:t>
            </a:r>
            <a:r>
              <a:rPr lang="pt-PT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interacção das Seicheles</a:t>
            </a:r>
            <a:r>
              <a:rPr lang="pt-PT" sz="2800" cap="none" dirty="0">
                <a:solidFill>
                  <a:srgbClr val="002F6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ATI</a:t>
            </a:r>
            <a:endParaRPr lang="pt-PT" sz="2800" cap="none" dirty="0">
              <a:solidFill>
                <a:srgbClr val="AD880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CF793F-ACC5-4F63-85A3-EB7A2999F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707301"/>
              </p:ext>
            </p:extLst>
          </p:nvPr>
        </p:nvGraphicFramePr>
        <p:xfrm>
          <a:off x="3164061" y="3732762"/>
          <a:ext cx="2815878" cy="249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FF8C26D-0C4B-4B52-A318-A7120E13E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9413"/>
              </p:ext>
            </p:extLst>
          </p:nvPr>
        </p:nvGraphicFramePr>
        <p:xfrm>
          <a:off x="5717450" y="3664760"/>
          <a:ext cx="3062868" cy="249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DACBB6-FF01-4F5E-93D5-B53E33398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115501"/>
              </p:ext>
            </p:extLst>
          </p:nvPr>
        </p:nvGraphicFramePr>
        <p:xfrm>
          <a:off x="543963" y="1150162"/>
          <a:ext cx="3728239" cy="249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E0F8A29-5494-479E-BD25-54710D127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416902"/>
              </p:ext>
            </p:extLst>
          </p:nvPr>
        </p:nvGraphicFramePr>
        <p:xfrm>
          <a:off x="5378136" y="1150161"/>
          <a:ext cx="3728239" cy="249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F9863-2E49-4246-9A4A-67288D63299D}"/>
              </a:ext>
            </a:extLst>
          </p:cNvPr>
          <p:cNvGrpSpPr/>
          <p:nvPr/>
        </p:nvGrpSpPr>
        <p:grpSpPr>
          <a:xfrm>
            <a:off x="632310" y="3890451"/>
            <a:ext cx="2412277" cy="2049566"/>
            <a:chOff x="632310" y="3568014"/>
            <a:chExt cx="2323928" cy="2372004"/>
          </a:xfrm>
        </p:grpSpPr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32E9A059-E2FF-4AB4-A1C7-EF16BF74D1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77043852"/>
                </p:ext>
              </p:extLst>
            </p:nvPr>
          </p:nvGraphicFramePr>
          <p:xfrm>
            <a:off x="632310" y="3991988"/>
            <a:ext cx="2323928" cy="19480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35C893-D332-48C7-B8AB-A7375C05632B}"/>
                </a:ext>
              </a:extLst>
            </p:cNvPr>
            <p:cNvSpPr txBox="1"/>
            <p:nvPr/>
          </p:nvSpPr>
          <p:spPr>
            <a:xfrm>
              <a:off x="1056519" y="3568014"/>
              <a:ext cx="1475509" cy="284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Taxa de </a:t>
              </a:r>
              <a:r>
                <a:rPr lang="en-GB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sucesso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4C85D5-C4EF-476D-A4F8-038C2331DC31}"/>
              </a:ext>
            </a:extLst>
          </p:cNvPr>
          <p:cNvGrpSpPr/>
          <p:nvPr/>
        </p:nvGrpSpPr>
        <p:grpSpPr>
          <a:xfrm>
            <a:off x="543963" y="1392382"/>
            <a:ext cx="8132446" cy="2285411"/>
            <a:chOff x="543963" y="1288472"/>
            <a:chExt cx="8132446" cy="228541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C44A25-2557-4F5A-BB46-2AB7AB272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288472"/>
              <a:ext cx="0" cy="2285411"/>
            </a:xfrm>
            <a:prstGeom prst="line">
              <a:avLst/>
            </a:prstGeom>
            <a:ln>
              <a:solidFill>
                <a:srgbClr val="AD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52B755-6F7F-46B4-89F3-7FFF7DC1684B}"/>
                </a:ext>
              </a:extLst>
            </p:cNvPr>
            <p:cNvCxnSpPr>
              <a:cxnSpLocks/>
            </p:cNvCxnSpPr>
            <p:nvPr/>
          </p:nvCxnSpPr>
          <p:spPr>
            <a:xfrm>
              <a:off x="543963" y="3573882"/>
              <a:ext cx="8132446" cy="1"/>
            </a:xfrm>
            <a:prstGeom prst="line">
              <a:avLst/>
            </a:prstGeom>
            <a:ln>
              <a:solidFill>
                <a:srgbClr val="AD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7CE4F7-AF50-47DF-8F90-C06DCB3A347A}"/>
              </a:ext>
            </a:extLst>
          </p:cNvPr>
          <p:cNvSpPr txBox="1"/>
          <p:nvPr/>
        </p:nvSpPr>
        <p:spPr>
          <a:xfrm>
            <a:off x="632310" y="6393140"/>
            <a:ext cx="4511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Fonte: Instituto de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Formacao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para Africa (ATI)</a:t>
            </a:r>
          </a:p>
        </p:txBody>
      </p:sp>
    </p:spTree>
    <p:extLst>
      <p:ext uri="{BB962C8B-B14F-4D97-AF65-F5344CB8AC3E}">
        <p14:creationId xmlns:p14="http://schemas.microsoft.com/office/powerpoint/2010/main" val="721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2601" y="0"/>
            <a:ext cx="7858474" cy="822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Experiência adquirida pelo BCS </a:t>
            </a:r>
            <a:r>
              <a:rPr lang="pt-BR" sz="2800" cap="none" dirty="0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base nos cursos de formação do ATI</a:t>
            </a:r>
            <a:endParaRPr lang="en-US" sz="2800" cap="none" dirty="0">
              <a:solidFill>
                <a:srgbClr val="00206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17" y="1551963"/>
            <a:ext cx="2472466" cy="3862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Reforço dos conhecimentos e das capacidades técnicas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5400" y="1551963"/>
            <a:ext cx="2473200" cy="38623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Intercâmbio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entre pares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6517" y="1551961"/>
            <a:ext cx="2473200" cy="3862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Competências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sociais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adquiridas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58" y="951908"/>
            <a:ext cx="784000" cy="50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C6C9B-CD92-4E21-A723-C0EFB9F54F75}"/>
              </a:ext>
            </a:extLst>
          </p:cNvPr>
          <p:cNvSpPr txBox="1"/>
          <p:nvPr/>
        </p:nvSpPr>
        <p:spPr>
          <a:xfrm>
            <a:off x="482602" y="1938197"/>
            <a:ext cx="2654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compreensão de temas especializados</a:t>
            </a:r>
            <a:endParaRPr lang="en-GB" sz="1200" b="1" dirty="0">
              <a:solidFill>
                <a:srgbClr val="AD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Políticas do sector financeiro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Supervisão bancária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Sistema de previsão e análise de políticas (FPAS)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Política monetária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200" b="1" i="0" dirty="0" err="1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AU" sz="1200" b="1" i="0" dirty="0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i="0" dirty="0" err="1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AU" sz="1200" b="1" i="0" dirty="0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i="0" dirty="0" err="1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AU" sz="1200" b="1" i="0" dirty="0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i="0" dirty="0" err="1">
                <a:solidFill>
                  <a:srgbClr val="AD8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quotidianas</a:t>
            </a:r>
            <a:endParaRPr lang="en-GB" sz="1200" b="1" dirty="0">
              <a:solidFill>
                <a:srgbClr val="AD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Compilação de estatísticas sectoriais relevantes, por exemplo, monetárias e da BP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 usada como material de leitura</a:t>
            </a:r>
            <a:endParaRPr lang="en-GB" sz="1200" b="1" dirty="0">
              <a:solidFill>
                <a:srgbClr val="AD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entre pares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</a:t>
            </a:r>
            <a:r>
              <a:rPr lang="en-US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personalizadas</a:t>
            </a:r>
            <a:r>
              <a:rPr lang="en-US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identificadas</a:t>
            </a:r>
            <a:r>
              <a:rPr lang="en-US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rgbClr val="AD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Desenvolvimento de uma base concreta e de cenarios alternados para as Seicheles como parte das discussões sobre política monetária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9B1F7-7026-40CA-8DD5-2D83F44F91EA}"/>
              </a:ext>
            </a:extLst>
          </p:cNvPr>
          <p:cNvSpPr txBox="1"/>
          <p:nvPr/>
        </p:nvSpPr>
        <p:spPr>
          <a:xfrm>
            <a:off x="3306517" y="2042373"/>
            <a:ext cx="25020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sobre a forma como teorias económicas diferentes se podem concretizar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Política monetária sob diferentes regimes cambiais</a:t>
            </a:r>
          </a:p>
          <a:p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Perspectivação dos conhecimentos adquiridos com as experiências de outros países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Microfinanciamento nos diferentes países</a:t>
            </a:r>
          </a:p>
          <a:p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para a formação interna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Conhecimentos partilhados com todos os membros de equipa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9F7F3-938E-4B45-80B1-0BDBF92348EB}"/>
              </a:ext>
            </a:extLst>
          </p:cNvPr>
          <p:cNvSpPr txBox="1"/>
          <p:nvPr/>
        </p:nvSpPr>
        <p:spPr>
          <a:xfrm>
            <a:off x="6006517" y="2042373"/>
            <a:ext cx="2502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em rede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Solicitação de esclarecimentos aos pares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qualidade das interacções internas e externas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Trabalho em equipa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Capacidade de expressão em público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Gestão do tempo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Maior confiança</a:t>
            </a:r>
          </a:p>
        </p:txBody>
      </p:sp>
      <p:pic>
        <p:nvPicPr>
          <p:cNvPr id="1026" name="Picture 2" descr="Knowledge - Free electronics icons">
            <a:extLst>
              <a:ext uri="{FF2B5EF4-FFF2-40B4-BE49-F238E27FC236}">
                <a16:creationId xmlns:a16="http://schemas.microsoft.com/office/drawing/2014/main" id="{F7214EE7-5753-4FEB-9D47-74FDF436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3" y="891709"/>
            <a:ext cx="592822" cy="5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entation Skills png images | PNGEgg">
            <a:extLst>
              <a:ext uri="{FF2B5EF4-FFF2-40B4-BE49-F238E27FC236}">
                <a16:creationId xmlns:a16="http://schemas.microsoft.com/office/drawing/2014/main" id="{584D8622-624D-46A2-B3DF-A0EAD330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22" y="882478"/>
            <a:ext cx="564989" cy="5649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FD1839-2727-41D3-B832-2E10F2890DB2}"/>
              </a:ext>
            </a:extLst>
          </p:cNvPr>
          <p:cNvSpPr txBox="1">
            <a:spLocks/>
          </p:cNvSpPr>
          <p:nvPr/>
        </p:nvSpPr>
        <p:spPr>
          <a:xfrm>
            <a:off x="506695" y="257628"/>
            <a:ext cx="7834379" cy="564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none" dirty="0" err="1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</a:t>
            </a:r>
            <a:r>
              <a:rPr lang="en-US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cap="none" dirty="0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</a:t>
            </a:r>
            <a:r>
              <a:rPr lang="en-US" sz="2800" cap="none" dirty="0" err="1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conhecimentos</a:t>
            </a:r>
            <a:r>
              <a:rPr lang="en-US" sz="2800" cap="none" dirty="0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cap="none" dirty="0" err="1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adquiridos</a:t>
            </a:r>
            <a:endParaRPr lang="en-US" sz="2800" cap="none" dirty="0">
              <a:solidFill>
                <a:srgbClr val="0070C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09CF69-B9FA-4753-8D3F-A244A4856238}"/>
              </a:ext>
            </a:extLst>
          </p:cNvPr>
          <p:cNvSpPr txBox="1">
            <a:spLocks/>
          </p:cNvSpPr>
          <p:nvPr/>
        </p:nvSpPr>
        <p:spPr>
          <a:xfrm>
            <a:off x="789034" y="1268458"/>
            <a:ext cx="5058092" cy="4944438"/>
          </a:xfrm>
          <a:prstGeom prst="rect">
            <a:avLst/>
          </a:prstGeom>
        </p:spPr>
        <p:txBody>
          <a:bodyPr>
            <a:normAutofit/>
          </a:bodyPr>
          <a:lstStyle>
            <a:lvl1pPr marL="154301" indent="-128585" algn="l" defTabSz="514337" rtl="0" eaLnBrk="1" latinLnBrk="0" hangingPunct="1">
              <a:lnSpc>
                <a:spcPct val="90000"/>
              </a:lnSpc>
              <a:spcBef>
                <a:spcPts val="1013"/>
              </a:spcBef>
              <a:buClr>
                <a:schemeClr val="accent1"/>
              </a:buClr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9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435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4373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29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727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1578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Visão geral dos cursos de formação e as informações recolhidas são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partilhadas com os outros membros de equipa ausentes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Iterações das previsões de política monetária 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Os contributos ou orientações disponibilizados durante as discussões  técnicas podem levar a revisões das operações ou dos ficheiros de trabalho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Elaboram-se relatórios sobre as acções de formação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que recomendam a aplicação de novas ideias/conhecimentos resultantes dos cursos frequentados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Os conhecimentos adquiridos são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incorporados em manuais e/ou directrizes internas</a:t>
            </a:r>
            <a:endParaRPr lang="pt-PT" sz="1200" dirty="0">
              <a:solidFill>
                <a:srgbClr val="AD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As metodologias aprendidas são apresentadas e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explicadas em documentos de trabalho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As experiências dos países são partilhadas em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experiência do BCS no campo do FPAS foi partilhada no seminário interpares da ATI dedicado ao FPAS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442155-3D11-40A3-BC9A-A9E426215562}"/>
              </a:ext>
            </a:extLst>
          </p:cNvPr>
          <p:cNvGrpSpPr/>
          <p:nvPr/>
        </p:nvGrpSpPr>
        <p:grpSpPr>
          <a:xfrm>
            <a:off x="6535547" y="1109067"/>
            <a:ext cx="1044430" cy="4854846"/>
            <a:chOff x="6644604" y="1268458"/>
            <a:chExt cx="1044430" cy="4854846"/>
          </a:xfrm>
        </p:grpSpPr>
        <p:pic>
          <p:nvPicPr>
            <p:cNvPr id="3074" name="Picture 2" descr="Team Members png images | PNGWing">
              <a:extLst>
                <a:ext uri="{FF2B5EF4-FFF2-40B4-BE49-F238E27FC236}">
                  <a16:creationId xmlns:a16="http://schemas.microsoft.com/office/drawing/2014/main" id="{2E9D8D85-20E8-444E-8663-4C58E4198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604" y="1268458"/>
              <a:ext cx="1044429" cy="10444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Report Icon png images | PNGWing">
              <a:extLst>
                <a:ext uri="{FF2B5EF4-FFF2-40B4-BE49-F238E27FC236}">
                  <a16:creationId xmlns:a16="http://schemas.microsoft.com/office/drawing/2014/main" id="{3EEF8D50-A10F-42CC-A76C-F7D9E71B1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605" y="3856213"/>
              <a:ext cx="1044429" cy="10444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Report Icon PNG Images, Vectors Free Download - Pngtree">
              <a:extLst>
                <a:ext uri="{FF2B5EF4-FFF2-40B4-BE49-F238E27FC236}">
                  <a16:creationId xmlns:a16="http://schemas.microsoft.com/office/drawing/2014/main" id="{F145338E-5F0F-42E4-8424-4D505E429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605" y="2510829"/>
              <a:ext cx="1044429" cy="10444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Workshop PNG Images Transparent Free Download | PNGMart">
              <a:extLst>
                <a:ext uri="{FF2B5EF4-FFF2-40B4-BE49-F238E27FC236}">
                  <a16:creationId xmlns:a16="http://schemas.microsoft.com/office/drawing/2014/main" id="{0A75DDEB-0F40-42A7-8591-552298D3B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605" y="5027909"/>
              <a:ext cx="1044429" cy="109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3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FD1839-2727-41D3-B832-2E10F2890DB2}"/>
              </a:ext>
            </a:extLst>
          </p:cNvPr>
          <p:cNvSpPr txBox="1">
            <a:spLocks/>
          </p:cNvSpPr>
          <p:nvPr/>
        </p:nvSpPr>
        <p:spPr>
          <a:xfrm>
            <a:off x="441435" y="42041"/>
            <a:ext cx="7939168" cy="1266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das acçõe</a:t>
            </a:r>
            <a:r>
              <a:rPr lang="pt-BR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pt-BR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formação do ATI </a:t>
            </a:r>
            <a:r>
              <a:rPr lang="pt-BR" sz="2800" cap="none" dirty="0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parte integral da estratégia de desenvolvimento de capacidades do BCS</a:t>
            </a:r>
            <a:endParaRPr lang="en-US" sz="2800" cap="none" dirty="0">
              <a:solidFill>
                <a:srgbClr val="00206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09CF69-B9FA-4753-8D3F-A244A4856238}"/>
              </a:ext>
            </a:extLst>
          </p:cNvPr>
          <p:cNvSpPr txBox="1">
            <a:spLocks/>
          </p:cNvSpPr>
          <p:nvPr/>
        </p:nvSpPr>
        <p:spPr>
          <a:xfrm>
            <a:off x="809297" y="1822751"/>
            <a:ext cx="4425433" cy="2838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54301" indent="-128585" algn="l" defTabSz="514337" rtl="0" eaLnBrk="1" latinLnBrk="0" hangingPunct="1">
              <a:lnSpc>
                <a:spcPct val="90000"/>
              </a:lnSpc>
              <a:spcBef>
                <a:spcPts val="1013"/>
              </a:spcBef>
              <a:buClr>
                <a:schemeClr val="accent1"/>
              </a:buClr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9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435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4373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29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727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1578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As acções de formação centram-se em áreas que são muito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para os nossos entregáveis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por exemplo, a compilação de estatísticas e aspectos políticos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Ferramenta de desenvolvimento que pode ser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 nos vários níveis de experiência profissional dos colaboradores do BCS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ou seja, do nível de entrada até ao nível superior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 pessoal que que ainda não adquiriu experiencia no desempenho de certas funções pode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adquirir conhecimentos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capacidades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em áreas-chave para melhor se adaptar às suas novas funções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Os workshops e seminários, que consistem principalmente em </a:t>
            </a:r>
            <a:r>
              <a:rPr lang="pt-PT" sz="1200" b="1" dirty="0">
                <a:solidFill>
                  <a:srgbClr val="AD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de casos de países individuais, proporcionam perspectivas úteis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D6CB9-60E0-4E80-80A6-0F7132AF8E99}"/>
              </a:ext>
            </a:extLst>
          </p:cNvPr>
          <p:cNvGrpSpPr/>
          <p:nvPr/>
        </p:nvGrpSpPr>
        <p:grpSpPr>
          <a:xfrm>
            <a:off x="6394839" y="1708054"/>
            <a:ext cx="1103022" cy="3612468"/>
            <a:chOff x="6394839" y="1708054"/>
            <a:chExt cx="1103022" cy="3612468"/>
          </a:xfrm>
        </p:grpSpPr>
        <p:pic>
          <p:nvPicPr>
            <p:cNvPr id="4098" name="Picture 2" descr="Statistics Vector SVG Icon (20) - SVG Repo">
              <a:extLst>
                <a:ext uri="{FF2B5EF4-FFF2-40B4-BE49-F238E27FC236}">
                  <a16:creationId xmlns:a16="http://schemas.microsoft.com/office/drawing/2014/main" id="{7ABFC81D-2C94-4C5B-92DF-10336115A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839" y="1708054"/>
              <a:ext cx="1103022" cy="110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Employee Experience Icon Images – Browse 14,706 Stock Photos, Vectors, and  Video | Adobe Stock">
              <a:extLst>
                <a:ext uri="{FF2B5EF4-FFF2-40B4-BE49-F238E27FC236}">
                  <a16:creationId xmlns:a16="http://schemas.microsoft.com/office/drawing/2014/main" id="{EC2A085B-8BDD-4308-AE7D-869BE2766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3" t="15663" r="15749" b="10061"/>
            <a:stretch/>
          </p:blipFill>
          <p:spPr bwMode="auto">
            <a:xfrm>
              <a:off x="6465130" y="3110993"/>
              <a:ext cx="962440" cy="112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Knowledge - Free education icons">
              <a:extLst>
                <a:ext uri="{FF2B5EF4-FFF2-40B4-BE49-F238E27FC236}">
                  <a16:creationId xmlns:a16="http://schemas.microsoft.com/office/drawing/2014/main" id="{F2540320-CB19-4B48-9DCE-73ECDFE55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548" y="4408918"/>
              <a:ext cx="911604" cy="91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84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516010"/>
              </p:ext>
            </p:extLst>
          </p:nvPr>
        </p:nvGraphicFramePr>
        <p:xfrm>
          <a:off x="1367885" y="1709448"/>
          <a:ext cx="7194397" cy="382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1FD1839-2727-41D3-B832-2E10F2890DB2}"/>
              </a:ext>
            </a:extLst>
          </p:cNvPr>
          <p:cNvSpPr txBox="1">
            <a:spLocks/>
          </p:cNvSpPr>
          <p:nvPr/>
        </p:nvSpPr>
        <p:spPr>
          <a:xfrm>
            <a:off x="662152" y="210208"/>
            <a:ext cx="7827037" cy="998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cap="none" dirty="0">
                <a:solidFill>
                  <a:srgbClr val="AD880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</a:t>
            </a:r>
            <a:r>
              <a:rPr lang="pt-BR" sz="2800" cap="none" dirty="0">
                <a:solidFill>
                  <a:srgbClr val="0070C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modos de formação híbridos, mistos e virtuais</a:t>
            </a:r>
            <a:endParaRPr lang="en-US" sz="2800" cap="none" dirty="0">
              <a:solidFill>
                <a:srgbClr val="00206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D88D88-199B-447C-A9BA-2F703E3E277A}"/>
              </a:ext>
            </a:extLst>
          </p:cNvPr>
          <p:cNvGrpSpPr/>
          <p:nvPr/>
        </p:nvGrpSpPr>
        <p:grpSpPr>
          <a:xfrm>
            <a:off x="581718" y="2672750"/>
            <a:ext cx="1089233" cy="1894199"/>
            <a:chOff x="464358" y="2538885"/>
            <a:chExt cx="1089233" cy="1894199"/>
          </a:xfrm>
        </p:grpSpPr>
        <p:pic>
          <p:nvPicPr>
            <p:cNvPr id="2050" name="Picture 2" descr="Virtual Meeting Icon Images - Free Download on Freepik">
              <a:extLst>
                <a:ext uri="{FF2B5EF4-FFF2-40B4-BE49-F238E27FC236}">
                  <a16:creationId xmlns:a16="http://schemas.microsoft.com/office/drawing/2014/main" id="{38CF1527-AA18-4FC0-81FF-3837431A5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8" y="2538885"/>
              <a:ext cx="1089233" cy="87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Online Meeting Icon Vector Art, Icons, and Graphics for Free Download">
              <a:extLst>
                <a:ext uri="{FF2B5EF4-FFF2-40B4-BE49-F238E27FC236}">
                  <a16:creationId xmlns:a16="http://schemas.microsoft.com/office/drawing/2014/main" id="{D0FD01E4-F165-4F8C-BAF4-57397AB50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" t="13827" r="5309" b="12593"/>
            <a:stretch/>
          </p:blipFill>
          <p:spPr bwMode="auto">
            <a:xfrm>
              <a:off x="601527" y="3636131"/>
              <a:ext cx="952064" cy="796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60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FD1839-2727-41D3-B832-2E10F2890DB2}"/>
              </a:ext>
            </a:extLst>
          </p:cNvPr>
          <p:cNvSpPr txBox="1">
            <a:spLocks/>
          </p:cNvSpPr>
          <p:nvPr/>
        </p:nvSpPr>
        <p:spPr>
          <a:xfrm>
            <a:off x="565418" y="374616"/>
            <a:ext cx="7848740" cy="564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none" dirty="0" err="1">
                <a:solidFill>
                  <a:srgbClr val="00206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  <a:endParaRPr lang="en-US" sz="2800" cap="none" dirty="0">
              <a:solidFill>
                <a:srgbClr val="002060"/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09CF69-B9FA-4753-8D3F-A244A4856238}"/>
              </a:ext>
            </a:extLst>
          </p:cNvPr>
          <p:cNvSpPr txBox="1">
            <a:spLocks/>
          </p:cNvSpPr>
          <p:nvPr/>
        </p:nvSpPr>
        <p:spPr>
          <a:xfrm>
            <a:off x="872924" y="1235521"/>
            <a:ext cx="7088227" cy="4033385"/>
          </a:xfrm>
          <a:prstGeom prst="rect">
            <a:avLst/>
          </a:prstGeom>
        </p:spPr>
        <p:txBody>
          <a:bodyPr>
            <a:normAutofit/>
          </a:bodyPr>
          <a:lstStyle>
            <a:lvl1pPr marL="154301" indent="-128585" algn="l" defTabSz="514337" rtl="0" eaLnBrk="1" latinLnBrk="0" hangingPunct="1">
              <a:lnSpc>
                <a:spcPct val="90000"/>
              </a:lnSpc>
              <a:spcBef>
                <a:spcPts val="1013"/>
              </a:spcBef>
              <a:buClr>
                <a:schemeClr val="accent1"/>
              </a:buClr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9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435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4373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6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2975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37277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1578" indent="-128585" algn="l" defTabSz="514337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O Banco Central das Seicheles, bem como outras instituições e agências do país, beneficiaram e continuam a beneficiar dos cursos do ATI e dos amplos conhecimentos e competências dos profissionais que os ministram.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riqueza de conhecimentos disponibilizados no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ATIm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- quer através de palestras, sessões de grupo ou interacções com os facilitadores - permite ao pessoal do BCS desenvolver as suas capacidades e competências técnicas.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Aguardamos com interesse poder usufruir da colaboração contínua com o ATI e do reforço resultante das capacidades dos nossos colaboradores, à medida que as economias global e local continuam a se desenvolver e nos apresentam tanto oportunidades como desafios.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0527" y="513548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small" spc="0" normalizeH="0" baseline="0" noProof="0" dirty="0">
              <a:ln>
                <a:noFill/>
              </a:ln>
              <a:solidFill>
                <a:srgbClr val="003366">
                  <a:lumMod val="75000"/>
                </a:srgbClr>
              </a:solidFill>
              <a:effectLst>
                <a:outerShdw blurRad="38100" dist="25400" dir="18900000" algn="bl" rotWithShape="0">
                  <a:prstClr val="white">
                    <a:alpha val="8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733426" y="2246462"/>
            <a:ext cx="7543800" cy="274320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Obrigada</a:t>
            </a:r>
            <a:br>
              <a:rPr lang="en-US" cap="none" dirty="0">
                <a:solidFill>
                  <a:srgbClr val="B08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>
              <a:solidFill>
                <a:srgbClr val="B082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1909"/>
          <a:stretch/>
        </p:blipFill>
        <p:spPr bwMode="auto">
          <a:xfrm>
            <a:off x="3589773" y="1850125"/>
            <a:ext cx="1831107" cy="176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9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2F60"/>
      </a:accent1>
      <a:accent2>
        <a:srgbClr val="003366"/>
      </a:accent2>
      <a:accent3>
        <a:srgbClr val="003366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58567</TotalTime>
  <Words>772</Words>
  <Application>Microsoft Office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Tahoma</vt:lpstr>
      <vt:lpstr>Wingdings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Raghavi Naidu</dc:creator>
  <cp:lastModifiedBy>Manuel de Freitas</cp:lastModifiedBy>
  <cp:revision>1856</cp:revision>
  <cp:lastPrinted>2021-04-26T08:23:51Z</cp:lastPrinted>
  <dcterms:created xsi:type="dcterms:W3CDTF">2020-04-06T07:43:55Z</dcterms:created>
  <dcterms:modified xsi:type="dcterms:W3CDTF">2023-06-01T08:33:08Z</dcterms:modified>
</cp:coreProperties>
</file>