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74" autoAdjust="0"/>
  </p:normalViewPr>
  <p:slideViewPr>
    <p:cSldViewPr>
      <p:cViewPr varScale="1">
        <p:scale>
          <a:sx n="90" d="100"/>
          <a:sy n="90" d="100"/>
        </p:scale>
        <p:origin x="123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1F5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904826"/>
            <a:ext cx="9143999" cy="13211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887967"/>
            <a:ext cx="9144000" cy="11049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44019" y="4063366"/>
            <a:ext cx="2110443" cy="4107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272540"/>
            <a:ext cx="9143999" cy="7777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6256020"/>
            <a:ext cx="9144000" cy="5562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282440" y="5979414"/>
            <a:ext cx="576834" cy="533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5469" y="319024"/>
            <a:ext cx="7648066" cy="9552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1F5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1738" y="1264157"/>
            <a:ext cx="6931025" cy="288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167121"/>
            <a:ext cx="9144000" cy="1485265"/>
            <a:chOff x="0" y="5167121"/>
            <a:chExt cx="9144000" cy="14852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904826"/>
              <a:ext cx="9143999" cy="13211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887967"/>
              <a:ext cx="9144000" cy="11049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46576" y="5167121"/>
              <a:ext cx="1538477" cy="148513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1858" y="1642363"/>
            <a:ext cx="7858759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Développement des capacités du FMI et</a:t>
            </a:r>
            <a:r>
              <a:rPr lang="pt-PT" dirty="0">
                <a:latin typeface="Arial"/>
                <a:cs typeface="Arial"/>
              </a:rPr>
              <a:t> </a:t>
            </a:r>
            <a:r>
              <a:rPr lang="fr-FR" dirty="0">
                <a:latin typeface="Arial"/>
                <a:cs typeface="Arial"/>
              </a:rPr>
              <a:t>le</a:t>
            </a:r>
            <a:r>
              <a:rPr dirty="0">
                <a:latin typeface="Arial"/>
                <a:cs typeface="Arial"/>
              </a:rPr>
              <a:t> rôle de l’</a:t>
            </a:r>
            <a:r>
              <a:rPr lang="pt-PT" spc="-40" dirty="0">
                <a:latin typeface="Arial"/>
                <a:cs typeface="Arial"/>
              </a:rPr>
              <a:t>IFA</a:t>
            </a:r>
            <a:endParaRPr spc="-4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73554" y="2544358"/>
            <a:ext cx="6489446" cy="999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marR="5080" indent="-295910">
              <a:lnSpc>
                <a:spcPct val="120100"/>
              </a:lnSpc>
              <a:spcBef>
                <a:spcPts val="100"/>
              </a:spcBef>
            </a:pPr>
            <a:r>
              <a:rPr sz="2800" b="1" dirty="0">
                <a:solidFill>
                  <a:srgbClr val="AC8700"/>
                </a:solidFill>
                <a:latin typeface="Arial"/>
                <a:cs typeface="Arial"/>
              </a:rPr>
              <a:t>Banque </a:t>
            </a:r>
            <a:r>
              <a:rPr lang="pt-PT" sz="2800" b="1" dirty="0">
                <a:solidFill>
                  <a:srgbClr val="AC8700"/>
                </a:solidFill>
                <a:latin typeface="Arial"/>
                <a:cs typeface="Arial"/>
              </a:rPr>
              <a:t>C</a:t>
            </a:r>
            <a:r>
              <a:rPr lang="fr-FR" sz="2800" b="1" dirty="0">
                <a:solidFill>
                  <a:srgbClr val="AC8700"/>
                </a:solidFill>
                <a:latin typeface="Arial"/>
                <a:cs typeface="Arial"/>
              </a:rPr>
              <a:t>entrale</a:t>
            </a:r>
            <a:r>
              <a:rPr sz="2800" b="1" dirty="0">
                <a:solidFill>
                  <a:srgbClr val="AC8700"/>
                </a:solidFill>
                <a:latin typeface="Arial"/>
                <a:cs typeface="Arial"/>
              </a:rPr>
              <a:t> </a:t>
            </a:r>
            <a:r>
              <a:rPr lang="pt-PT" sz="2800" b="1" dirty="0">
                <a:solidFill>
                  <a:srgbClr val="AC8700"/>
                </a:solidFill>
                <a:latin typeface="Arial"/>
                <a:cs typeface="Arial"/>
              </a:rPr>
              <a:t>des </a:t>
            </a:r>
            <a:r>
              <a:rPr sz="2800" b="1" spc="-10" dirty="0">
                <a:solidFill>
                  <a:srgbClr val="AC8700"/>
                </a:solidFill>
                <a:latin typeface="Arial"/>
                <a:cs typeface="Arial"/>
              </a:rPr>
              <a:t>Seychelles </a:t>
            </a:r>
            <a:r>
              <a:rPr sz="2800" b="1" dirty="0">
                <a:solidFill>
                  <a:srgbClr val="AC8700"/>
                </a:solidFill>
                <a:latin typeface="Arial"/>
                <a:cs typeface="Arial"/>
              </a:rPr>
              <a:t>Gouverneur Caroline </a:t>
            </a:r>
            <a:r>
              <a:rPr sz="2800" b="1" spc="-20" dirty="0">
                <a:solidFill>
                  <a:srgbClr val="AC8700"/>
                </a:solidFill>
                <a:latin typeface="Arial"/>
                <a:cs typeface="Arial"/>
              </a:rPr>
              <a:t>Abel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2098" y="4264645"/>
            <a:ext cx="4676902" cy="5765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9375" marR="30480" indent="-1311910">
              <a:lnSpc>
                <a:spcPct val="120000"/>
              </a:lnSpc>
              <a:spcBef>
                <a:spcPts val="100"/>
              </a:spcBef>
            </a:pP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10</a:t>
            </a:r>
            <a:r>
              <a:rPr lang="pt-PT" sz="1575" b="1" baseline="26455" dirty="0">
                <a:solidFill>
                  <a:srgbClr val="001F5F"/>
                </a:solidFill>
                <a:latin typeface="Arial"/>
                <a:cs typeface="Arial"/>
              </a:rPr>
              <a:t>ième</a:t>
            </a:r>
            <a:r>
              <a:rPr sz="1575" b="1" spc="195" baseline="264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 Réunion du </a:t>
            </a:r>
            <a:r>
              <a:rPr lang="pt-PT" sz="1600" b="1" spc="-10" dirty="0">
                <a:solidFill>
                  <a:srgbClr val="001F5F"/>
                </a:solidFill>
                <a:latin typeface="Arial"/>
                <a:cs typeface="Arial"/>
              </a:rPr>
              <a:t>Comité de Pilotage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FMI-</a:t>
            </a:r>
            <a:r>
              <a:rPr lang="pt-PT" sz="1600" b="1" spc="-10" dirty="0">
                <a:solidFill>
                  <a:srgbClr val="001F5F"/>
                </a:solidFill>
                <a:latin typeface="Arial"/>
                <a:cs typeface="Arial"/>
              </a:rPr>
              <a:t>IFA</a:t>
            </a:r>
            <a:r>
              <a:rPr sz="16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15 juin </a:t>
            </a:r>
            <a:r>
              <a:rPr sz="1600" b="1" spc="-20" dirty="0">
                <a:solidFill>
                  <a:srgbClr val="001F5F"/>
                </a:solidFill>
                <a:latin typeface="Arial"/>
                <a:cs typeface="Arial"/>
              </a:rPr>
              <a:t>2023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5290" y="196608"/>
            <a:ext cx="8037830" cy="1167765"/>
            <a:chOff x="415290" y="196608"/>
            <a:chExt cx="8037830" cy="11677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2900" y="396993"/>
              <a:ext cx="2165911" cy="30057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6238" y="196608"/>
              <a:ext cx="4882896" cy="78332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85837" y="196608"/>
              <a:ext cx="1367027" cy="78332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5290" y="580656"/>
              <a:ext cx="1097292" cy="783323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85469" y="319024"/>
            <a:ext cx="7648066" cy="83163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54610" marR="5080">
              <a:lnSpc>
                <a:spcPts val="3020"/>
              </a:lnSpc>
              <a:spcBef>
                <a:spcPts val="484"/>
              </a:spcBef>
            </a:pPr>
            <a:r>
              <a:rPr dirty="0">
                <a:solidFill>
                  <a:srgbClr val="002E5F"/>
                </a:solidFill>
              </a:rPr>
              <a:t>Aperçu de </a:t>
            </a:r>
            <a:r>
              <a:rPr lang="pt-PT" dirty="0">
                <a:solidFill>
                  <a:srgbClr val="002E5F"/>
                </a:solidFill>
              </a:rPr>
              <a:t>l’</a:t>
            </a:r>
            <a:r>
              <a:rPr lang="pt-PT" dirty="0">
                <a:solidFill>
                  <a:srgbClr val="DF9F41"/>
                </a:solidFill>
              </a:rPr>
              <a:t> </a:t>
            </a:r>
            <a:r>
              <a:rPr dirty="0">
                <a:solidFill>
                  <a:srgbClr val="AC8700"/>
                </a:solidFill>
              </a:rPr>
              <a:t>engagement des Seychelles </a:t>
            </a:r>
            <a:r>
              <a:rPr spc="-20" dirty="0">
                <a:solidFill>
                  <a:srgbClr val="002E5F"/>
                </a:solidFill>
              </a:rPr>
              <a:t>auprès de </a:t>
            </a:r>
            <a:r>
              <a:rPr spc="-25" dirty="0">
                <a:solidFill>
                  <a:srgbClr val="002E5F"/>
                </a:solidFill>
              </a:rPr>
              <a:t>l’</a:t>
            </a:r>
            <a:r>
              <a:rPr lang="pt-PT" spc="-25" dirty="0">
                <a:solidFill>
                  <a:srgbClr val="002E5F"/>
                </a:solidFill>
              </a:rPr>
              <a:t>IFA</a:t>
            </a:r>
            <a:endParaRPr spc="-25" dirty="0">
              <a:solidFill>
                <a:srgbClr val="002E5F"/>
              </a:solidFill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22472" y="4263263"/>
            <a:ext cx="1689735" cy="1690370"/>
            <a:chOff x="3722472" y="4263263"/>
            <a:chExt cx="1689735" cy="1690370"/>
          </a:xfrm>
        </p:grpSpPr>
        <p:sp>
          <p:nvSpPr>
            <p:cNvPr id="9" name="object 9"/>
            <p:cNvSpPr/>
            <p:nvPr/>
          </p:nvSpPr>
          <p:spPr>
            <a:xfrm>
              <a:off x="3842258" y="4272788"/>
              <a:ext cx="1570355" cy="1680845"/>
            </a:xfrm>
            <a:custGeom>
              <a:avLst/>
              <a:gdLst/>
              <a:ahLst/>
              <a:cxnLst/>
              <a:rect l="l" t="t" r="r" b="b"/>
              <a:pathLst>
                <a:path w="1570354" h="1680845">
                  <a:moveTo>
                    <a:pt x="729741" y="0"/>
                  </a:moveTo>
                  <a:lnTo>
                    <a:pt x="729741" y="840105"/>
                  </a:lnTo>
                  <a:lnTo>
                    <a:pt x="0" y="1256284"/>
                  </a:lnTo>
                  <a:lnTo>
                    <a:pt x="26089" y="1299030"/>
                  </a:lnTo>
                  <a:lnTo>
                    <a:pt x="54460" y="1339856"/>
                  </a:lnTo>
                  <a:lnTo>
                    <a:pt x="85002" y="1378699"/>
                  </a:lnTo>
                  <a:lnTo>
                    <a:pt x="117607" y="1415494"/>
                  </a:lnTo>
                  <a:lnTo>
                    <a:pt x="152166" y="1450178"/>
                  </a:lnTo>
                  <a:lnTo>
                    <a:pt x="188571" y="1482689"/>
                  </a:lnTo>
                  <a:lnTo>
                    <a:pt x="226712" y="1512963"/>
                  </a:lnTo>
                  <a:lnTo>
                    <a:pt x="266481" y="1540936"/>
                  </a:lnTo>
                  <a:lnTo>
                    <a:pt x="307768" y="1566546"/>
                  </a:lnTo>
                  <a:lnTo>
                    <a:pt x="350465" y="1589729"/>
                  </a:lnTo>
                  <a:lnTo>
                    <a:pt x="394464" y="1610421"/>
                  </a:lnTo>
                  <a:lnTo>
                    <a:pt x="439655" y="1628560"/>
                  </a:lnTo>
                  <a:lnTo>
                    <a:pt x="485929" y="1644082"/>
                  </a:lnTo>
                  <a:lnTo>
                    <a:pt x="533178" y="1656924"/>
                  </a:lnTo>
                  <a:lnTo>
                    <a:pt x="581292" y="1667022"/>
                  </a:lnTo>
                  <a:lnTo>
                    <a:pt x="630163" y="1674313"/>
                  </a:lnTo>
                  <a:lnTo>
                    <a:pt x="679683" y="1678734"/>
                  </a:lnTo>
                  <a:lnTo>
                    <a:pt x="729741" y="1680222"/>
                  </a:lnTo>
                  <a:lnTo>
                    <a:pt x="777409" y="1678892"/>
                  </a:lnTo>
                  <a:lnTo>
                    <a:pt x="824380" y="1674949"/>
                  </a:lnTo>
                  <a:lnTo>
                    <a:pt x="870583" y="1668464"/>
                  </a:lnTo>
                  <a:lnTo>
                    <a:pt x="915947" y="1659508"/>
                  </a:lnTo>
                  <a:lnTo>
                    <a:pt x="960401" y="1648152"/>
                  </a:lnTo>
                  <a:lnTo>
                    <a:pt x="1003875" y="1634467"/>
                  </a:lnTo>
                  <a:lnTo>
                    <a:pt x="1046296" y="1618524"/>
                  </a:lnTo>
                  <a:lnTo>
                    <a:pt x="1087595" y="1600394"/>
                  </a:lnTo>
                  <a:lnTo>
                    <a:pt x="1127700" y="1580148"/>
                  </a:lnTo>
                  <a:lnTo>
                    <a:pt x="1166540" y="1557856"/>
                  </a:lnTo>
                  <a:lnTo>
                    <a:pt x="1204045" y="1533590"/>
                  </a:lnTo>
                  <a:lnTo>
                    <a:pt x="1240143" y="1507421"/>
                  </a:lnTo>
                  <a:lnTo>
                    <a:pt x="1274763" y="1479420"/>
                  </a:lnTo>
                  <a:lnTo>
                    <a:pt x="1307835" y="1449657"/>
                  </a:lnTo>
                  <a:lnTo>
                    <a:pt x="1339288" y="1418204"/>
                  </a:lnTo>
                  <a:lnTo>
                    <a:pt x="1369050" y="1385131"/>
                  </a:lnTo>
                  <a:lnTo>
                    <a:pt x="1397050" y="1350510"/>
                  </a:lnTo>
                  <a:lnTo>
                    <a:pt x="1423219" y="1314412"/>
                  </a:lnTo>
                  <a:lnTo>
                    <a:pt x="1447484" y="1276906"/>
                  </a:lnTo>
                  <a:lnTo>
                    <a:pt x="1469775" y="1238066"/>
                  </a:lnTo>
                  <a:lnTo>
                    <a:pt x="1490021" y="1197960"/>
                  </a:lnTo>
                  <a:lnTo>
                    <a:pt x="1508151" y="1156661"/>
                  </a:lnTo>
                  <a:lnTo>
                    <a:pt x="1524093" y="1114239"/>
                  </a:lnTo>
                  <a:lnTo>
                    <a:pt x="1537778" y="1070765"/>
                  </a:lnTo>
                  <a:lnTo>
                    <a:pt x="1549133" y="1026311"/>
                  </a:lnTo>
                  <a:lnTo>
                    <a:pt x="1558089" y="980947"/>
                  </a:lnTo>
                  <a:lnTo>
                    <a:pt x="1564574" y="934744"/>
                  </a:lnTo>
                  <a:lnTo>
                    <a:pt x="1568516" y="887773"/>
                  </a:lnTo>
                  <a:lnTo>
                    <a:pt x="1569846" y="840105"/>
                  </a:lnTo>
                  <a:lnTo>
                    <a:pt x="1568516" y="792437"/>
                  </a:lnTo>
                  <a:lnTo>
                    <a:pt x="1564574" y="745466"/>
                  </a:lnTo>
                  <a:lnTo>
                    <a:pt x="1558089" y="699263"/>
                  </a:lnTo>
                  <a:lnTo>
                    <a:pt x="1549133" y="653899"/>
                  </a:lnTo>
                  <a:lnTo>
                    <a:pt x="1537778" y="609445"/>
                  </a:lnTo>
                  <a:lnTo>
                    <a:pt x="1524093" y="565971"/>
                  </a:lnTo>
                  <a:lnTo>
                    <a:pt x="1508151" y="523550"/>
                  </a:lnTo>
                  <a:lnTo>
                    <a:pt x="1490021" y="482251"/>
                  </a:lnTo>
                  <a:lnTo>
                    <a:pt x="1469775" y="442146"/>
                  </a:lnTo>
                  <a:lnTo>
                    <a:pt x="1447484" y="403306"/>
                  </a:lnTo>
                  <a:lnTo>
                    <a:pt x="1423219" y="365801"/>
                  </a:lnTo>
                  <a:lnTo>
                    <a:pt x="1397050" y="329703"/>
                  </a:lnTo>
                  <a:lnTo>
                    <a:pt x="1369050" y="295083"/>
                  </a:lnTo>
                  <a:lnTo>
                    <a:pt x="1339288" y="262011"/>
                  </a:lnTo>
                  <a:lnTo>
                    <a:pt x="1307835" y="230558"/>
                  </a:lnTo>
                  <a:lnTo>
                    <a:pt x="1274763" y="200796"/>
                  </a:lnTo>
                  <a:lnTo>
                    <a:pt x="1240143" y="172796"/>
                  </a:lnTo>
                  <a:lnTo>
                    <a:pt x="1204045" y="146627"/>
                  </a:lnTo>
                  <a:lnTo>
                    <a:pt x="1166540" y="122362"/>
                  </a:lnTo>
                  <a:lnTo>
                    <a:pt x="1127700" y="100071"/>
                  </a:lnTo>
                  <a:lnTo>
                    <a:pt x="1087595" y="79825"/>
                  </a:lnTo>
                  <a:lnTo>
                    <a:pt x="1046296" y="61695"/>
                  </a:lnTo>
                  <a:lnTo>
                    <a:pt x="1003875" y="45753"/>
                  </a:lnTo>
                  <a:lnTo>
                    <a:pt x="960401" y="32068"/>
                  </a:lnTo>
                  <a:lnTo>
                    <a:pt x="915947" y="20713"/>
                  </a:lnTo>
                  <a:lnTo>
                    <a:pt x="870583" y="11757"/>
                  </a:lnTo>
                  <a:lnTo>
                    <a:pt x="824380" y="5272"/>
                  </a:lnTo>
                  <a:lnTo>
                    <a:pt x="777409" y="1330"/>
                  </a:lnTo>
                  <a:lnTo>
                    <a:pt x="729741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31997" y="4272788"/>
              <a:ext cx="840002" cy="125628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731997" y="4272788"/>
              <a:ext cx="840105" cy="1256665"/>
            </a:xfrm>
            <a:custGeom>
              <a:avLst/>
              <a:gdLst/>
              <a:ahLst/>
              <a:cxnLst/>
              <a:rect l="l" t="t" r="r" b="b"/>
              <a:pathLst>
                <a:path w="840104" h="1256664">
                  <a:moveTo>
                    <a:pt x="110260" y="1256284"/>
                  </a:moveTo>
                  <a:lnTo>
                    <a:pt x="87797" y="1214208"/>
                  </a:lnTo>
                  <a:lnTo>
                    <a:pt x="67948" y="1171445"/>
                  </a:lnTo>
                  <a:lnTo>
                    <a:pt x="50688" y="1128092"/>
                  </a:lnTo>
                  <a:lnTo>
                    <a:pt x="35989" y="1084245"/>
                  </a:lnTo>
                  <a:lnTo>
                    <a:pt x="23826" y="1040002"/>
                  </a:lnTo>
                  <a:lnTo>
                    <a:pt x="14172" y="995457"/>
                  </a:lnTo>
                  <a:lnTo>
                    <a:pt x="7000" y="950709"/>
                  </a:lnTo>
                  <a:lnTo>
                    <a:pt x="2285" y="905854"/>
                  </a:lnTo>
                  <a:lnTo>
                    <a:pt x="0" y="860989"/>
                  </a:lnTo>
                  <a:lnTo>
                    <a:pt x="117" y="816210"/>
                  </a:lnTo>
                  <a:lnTo>
                    <a:pt x="2612" y="771613"/>
                  </a:lnTo>
                  <a:lnTo>
                    <a:pt x="7457" y="727297"/>
                  </a:lnTo>
                  <a:lnTo>
                    <a:pt x="14626" y="683356"/>
                  </a:lnTo>
                  <a:lnTo>
                    <a:pt x="24092" y="639889"/>
                  </a:lnTo>
                  <a:lnTo>
                    <a:pt x="35830" y="596991"/>
                  </a:lnTo>
                  <a:lnTo>
                    <a:pt x="49812" y="554759"/>
                  </a:lnTo>
                  <a:lnTo>
                    <a:pt x="66013" y="513291"/>
                  </a:lnTo>
                  <a:lnTo>
                    <a:pt x="84405" y="472681"/>
                  </a:lnTo>
                  <a:lnTo>
                    <a:pt x="104963" y="433029"/>
                  </a:lnTo>
                  <a:lnTo>
                    <a:pt x="127660" y="394429"/>
                  </a:lnTo>
                  <a:lnTo>
                    <a:pt x="152469" y="356979"/>
                  </a:lnTo>
                  <a:lnTo>
                    <a:pt x="179365" y="320775"/>
                  </a:lnTo>
                  <a:lnTo>
                    <a:pt x="208320" y="285914"/>
                  </a:lnTo>
                  <a:lnTo>
                    <a:pt x="239308" y="252492"/>
                  </a:lnTo>
                  <a:lnTo>
                    <a:pt x="272303" y="220607"/>
                  </a:lnTo>
                  <a:lnTo>
                    <a:pt x="307279" y="190355"/>
                  </a:lnTo>
                  <a:lnTo>
                    <a:pt x="344208" y="161832"/>
                  </a:lnTo>
                  <a:lnTo>
                    <a:pt x="383065" y="135136"/>
                  </a:lnTo>
                  <a:lnTo>
                    <a:pt x="423823" y="110362"/>
                  </a:lnTo>
                  <a:lnTo>
                    <a:pt x="466673" y="87512"/>
                  </a:lnTo>
                  <a:lnTo>
                    <a:pt x="510647" y="67240"/>
                  </a:lnTo>
                  <a:lnTo>
                    <a:pt x="555626" y="49577"/>
                  </a:lnTo>
                  <a:lnTo>
                    <a:pt x="601492" y="34550"/>
                  </a:lnTo>
                  <a:lnTo>
                    <a:pt x="648128" y="22190"/>
                  </a:lnTo>
                  <a:lnTo>
                    <a:pt x="695415" y="12525"/>
                  </a:lnTo>
                  <a:lnTo>
                    <a:pt x="743235" y="5586"/>
                  </a:lnTo>
                  <a:lnTo>
                    <a:pt x="791470" y="1401"/>
                  </a:lnTo>
                  <a:lnTo>
                    <a:pt x="840002" y="0"/>
                  </a:lnTo>
                  <a:lnTo>
                    <a:pt x="840002" y="840105"/>
                  </a:lnTo>
                  <a:lnTo>
                    <a:pt x="110260" y="125628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818379" y="5000244"/>
            <a:ext cx="749554" cy="3308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3189" marR="5080" indent="-110489">
              <a:lnSpc>
                <a:spcPts val="1150"/>
              </a:lnSpc>
              <a:spcBef>
                <a:spcPts val="180"/>
              </a:spcBef>
            </a:pP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Femmes, 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67%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85721" y="4310378"/>
            <a:ext cx="705280" cy="3308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5085" marR="5080" indent="-33020">
              <a:lnSpc>
                <a:spcPts val="1150"/>
              </a:lnSpc>
              <a:spcBef>
                <a:spcPts val="180"/>
              </a:spcBef>
            </a:pPr>
            <a:r>
              <a:rPr sz="1000" b="1" spc="-10" dirty="0">
                <a:latin typeface="Arial"/>
                <a:cs typeface="Arial"/>
              </a:rPr>
              <a:t>Homme</a:t>
            </a:r>
            <a:r>
              <a:rPr lang="pt-PT" sz="1000" b="1" spc="-10" dirty="0">
                <a:latin typeface="Arial"/>
                <a:cs typeface="Arial"/>
              </a:rPr>
              <a:t>s</a:t>
            </a:r>
            <a:r>
              <a:rPr sz="1000" b="1" spc="-10" dirty="0">
                <a:latin typeface="Arial"/>
                <a:cs typeface="Arial"/>
              </a:rPr>
              <a:t>, </a:t>
            </a:r>
            <a:r>
              <a:rPr sz="1000" b="1" spc="-25" dirty="0">
                <a:latin typeface="Arial"/>
                <a:cs typeface="Arial"/>
              </a:rPr>
              <a:t>33%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41317" y="3904741"/>
            <a:ext cx="13176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Arial"/>
                <a:cs typeface="Arial"/>
              </a:rPr>
              <a:t>Candidats par </a:t>
            </a:r>
            <a:r>
              <a:rPr sz="1000" b="1" spc="-10" dirty="0">
                <a:latin typeface="Arial"/>
                <a:cs typeface="Arial"/>
              </a:rPr>
              <a:t>sexe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406006" y="4195317"/>
            <a:ext cx="1683385" cy="1689735"/>
            <a:chOff x="6399022" y="4195317"/>
            <a:chExt cx="1690370" cy="1689735"/>
          </a:xfrm>
        </p:grpSpPr>
        <p:sp>
          <p:nvSpPr>
            <p:cNvPr id="16" name="object 16"/>
            <p:cNvSpPr/>
            <p:nvPr/>
          </p:nvSpPr>
          <p:spPr>
            <a:xfrm>
              <a:off x="6453505" y="4204842"/>
              <a:ext cx="1635760" cy="1680210"/>
            </a:xfrm>
            <a:custGeom>
              <a:avLst/>
              <a:gdLst/>
              <a:ahLst/>
              <a:cxnLst/>
              <a:rect l="l" t="t" r="r" b="b"/>
              <a:pathLst>
                <a:path w="1635759" h="1680210">
                  <a:moveTo>
                    <a:pt x="795401" y="0"/>
                  </a:moveTo>
                  <a:lnTo>
                    <a:pt x="795401" y="840104"/>
                  </a:lnTo>
                  <a:lnTo>
                    <a:pt x="0" y="1110614"/>
                  </a:lnTo>
                  <a:lnTo>
                    <a:pt x="17059" y="1156354"/>
                  </a:lnTo>
                  <a:lnTo>
                    <a:pt x="36553" y="1200644"/>
                  </a:lnTo>
                  <a:lnTo>
                    <a:pt x="58389" y="1243417"/>
                  </a:lnTo>
                  <a:lnTo>
                    <a:pt x="82475" y="1284609"/>
                  </a:lnTo>
                  <a:lnTo>
                    <a:pt x="108718" y="1324153"/>
                  </a:lnTo>
                  <a:lnTo>
                    <a:pt x="137026" y="1361983"/>
                  </a:lnTo>
                  <a:lnTo>
                    <a:pt x="167307" y="1398032"/>
                  </a:lnTo>
                  <a:lnTo>
                    <a:pt x="199468" y="1432235"/>
                  </a:lnTo>
                  <a:lnTo>
                    <a:pt x="233417" y="1464525"/>
                  </a:lnTo>
                  <a:lnTo>
                    <a:pt x="269061" y="1494836"/>
                  </a:lnTo>
                  <a:lnTo>
                    <a:pt x="306308" y="1523103"/>
                  </a:lnTo>
                  <a:lnTo>
                    <a:pt x="345065" y="1549258"/>
                  </a:lnTo>
                  <a:lnTo>
                    <a:pt x="385241" y="1573236"/>
                  </a:lnTo>
                  <a:lnTo>
                    <a:pt x="426743" y="1594971"/>
                  </a:lnTo>
                  <a:lnTo>
                    <a:pt x="469478" y="1614397"/>
                  </a:lnTo>
                  <a:lnTo>
                    <a:pt x="513354" y="1631447"/>
                  </a:lnTo>
                  <a:lnTo>
                    <a:pt x="558279" y="1646056"/>
                  </a:lnTo>
                  <a:lnTo>
                    <a:pt x="604160" y="1658156"/>
                  </a:lnTo>
                  <a:lnTo>
                    <a:pt x="650906" y="1667683"/>
                  </a:lnTo>
                  <a:lnTo>
                    <a:pt x="698422" y="1674570"/>
                  </a:lnTo>
                  <a:lnTo>
                    <a:pt x="746618" y="1678750"/>
                  </a:lnTo>
                  <a:lnTo>
                    <a:pt x="795401" y="1680159"/>
                  </a:lnTo>
                  <a:lnTo>
                    <a:pt x="843068" y="1678829"/>
                  </a:lnTo>
                  <a:lnTo>
                    <a:pt x="890039" y="1674886"/>
                  </a:lnTo>
                  <a:lnTo>
                    <a:pt x="936242" y="1668403"/>
                  </a:lnTo>
                  <a:lnTo>
                    <a:pt x="981606" y="1659448"/>
                  </a:lnTo>
                  <a:lnTo>
                    <a:pt x="1026060" y="1648094"/>
                  </a:lnTo>
                  <a:lnTo>
                    <a:pt x="1069534" y="1634411"/>
                  </a:lnTo>
                  <a:lnTo>
                    <a:pt x="1111955" y="1618470"/>
                  </a:lnTo>
                  <a:lnTo>
                    <a:pt x="1153254" y="1600343"/>
                  </a:lnTo>
                  <a:lnTo>
                    <a:pt x="1193359" y="1580099"/>
                  </a:lnTo>
                  <a:lnTo>
                    <a:pt x="1232199" y="1557810"/>
                  </a:lnTo>
                  <a:lnTo>
                    <a:pt x="1269704" y="1533547"/>
                  </a:lnTo>
                  <a:lnTo>
                    <a:pt x="1305802" y="1507382"/>
                  </a:lnTo>
                  <a:lnTo>
                    <a:pt x="1340422" y="1479383"/>
                  </a:lnTo>
                  <a:lnTo>
                    <a:pt x="1373494" y="1449624"/>
                  </a:lnTo>
                  <a:lnTo>
                    <a:pt x="1404947" y="1418174"/>
                  </a:lnTo>
                  <a:lnTo>
                    <a:pt x="1434709" y="1385105"/>
                  </a:lnTo>
                  <a:lnTo>
                    <a:pt x="1462709" y="1350487"/>
                  </a:lnTo>
                  <a:lnTo>
                    <a:pt x="1488878" y="1314391"/>
                  </a:lnTo>
                  <a:lnTo>
                    <a:pt x="1513143" y="1276889"/>
                  </a:lnTo>
                  <a:lnTo>
                    <a:pt x="1535434" y="1238051"/>
                  </a:lnTo>
                  <a:lnTo>
                    <a:pt x="1555680" y="1197948"/>
                  </a:lnTo>
                  <a:lnTo>
                    <a:pt x="1573810" y="1156652"/>
                  </a:lnTo>
                  <a:lnTo>
                    <a:pt x="1589752" y="1114232"/>
                  </a:lnTo>
                  <a:lnTo>
                    <a:pt x="1603437" y="1070760"/>
                  </a:lnTo>
                  <a:lnTo>
                    <a:pt x="1614792" y="1026308"/>
                  </a:lnTo>
                  <a:lnTo>
                    <a:pt x="1623748" y="980945"/>
                  </a:lnTo>
                  <a:lnTo>
                    <a:pt x="1630233" y="934743"/>
                  </a:lnTo>
                  <a:lnTo>
                    <a:pt x="1634175" y="887772"/>
                  </a:lnTo>
                  <a:lnTo>
                    <a:pt x="1635505" y="840104"/>
                  </a:lnTo>
                  <a:lnTo>
                    <a:pt x="1634175" y="792424"/>
                  </a:lnTo>
                  <a:lnTo>
                    <a:pt x="1630233" y="745443"/>
                  </a:lnTo>
                  <a:lnTo>
                    <a:pt x="1623748" y="699231"/>
                  </a:lnTo>
                  <a:lnTo>
                    <a:pt x="1614792" y="653860"/>
                  </a:lnTo>
                  <a:lnTo>
                    <a:pt x="1603437" y="609400"/>
                  </a:lnTo>
                  <a:lnTo>
                    <a:pt x="1589752" y="565922"/>
                  </a:lnTo>
                  <a:lnTo>
                    <a:pt x="1573810" y="523497"/>
                  </a:lnTo>
                  <a:lnTo>
                    <a:pt x="1555680" y="482196"/>
                  </a:lnTo>
                  <a:lnTo>
                    <a:pt x="1535434" y="442090"/>
                  </a:lnTo>
                  <a:lnTo>
                    <a:pt x="1513143" y="403250"/>
                  </a:lnTo>
                  <a:lnTo>
                    <a:pt x="1488878" y="365746"/>
                  </a:lnTo>
                  <a:lnTo>
                    <a:pt x="1462709" y="329649"/>
                  </a:lnTo>
                  <a:lnTo>
                    <a:pt x="1434709" y="295031"/>
                  </a:lnTo>
                  <a:lnTo>
                    <a:pt x="1404947" y="261962"/>
                  </a:lnTo>
                  <a:lnTo>
                    <a:pt x="1373494" y="230513"/>
                  </a:lnTo>
                  <a:lnTo>
                    <a:pt x="1340422" y="200754"/>
                  </a:lnTo>
                  <a:lnTo>
                    <a:pt x="1305802" y="172757"/>
                  </a:lnTo>
                  <a:lnTo>
                    <a:pt x="1269704" y="146593"/>
                  </a:lnTo>
                  <a:lnTo>
                    <a:pt x="1232199" y="122332"/>
                  </a:lnTo>
                  <a:lnTo>
                    <a:pt x="1193359" y="100046"/>
                  </a:lnTo>
                  <a:lnTo>
                    <a:pt x="1153254" y="79804"/>
                  </a:lnTo>
                  <a:lnTo>
                    <a:pt x="1111955" y="61679"/>
                  </a:lnTo>
                  <a:lnTo>
                    <a:pt x="1069534" y="45740"/>
                  </a:lnTo>
                  <a:lnTo>
                    <a:pt x="1026060" y="32059"/>
                  </a:lnTo>
                  <a:lnTo>
                    <a:pt x="981606" y="20707"/>
                  </a:lnTo>
                  <a:lnTo>
                    <a:pt x="936242" y="11753"/>
                  </a:lnTo>
                  <a:lnTo>
                    <a:pt x="890039" y="5271"/>
                  </a:lnTo>
                  <a:lnTo>
                    <a:pt x="843068" y="1329"/>
                  </a:lnTo>
                  <a:lnTo>
                    <a:pt x="795401" y="0"/>
                  </a:lnTo>
                  <a:close/>
                </a:path>
              </a:pathLst>
            </a:custGeom>
            <a:solidFill>
              <a:srgbClr val="AF84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08547" y="4204842"/>
              <a:ext cx="840358" cy="111061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408547" y="4204842"/>
              <a:ext cx="840740" cy="1110615"/>
            </a:xfrm>
            <a:custGeom>
              <a:avLst/>
              <a:gdLst/>
              <a:ahLst/>
              <a:cxnLst/>
              <a:rect l="l" t="t" r="r" b="b"/>
              <a:pathLst>
                <a:path w="840740" h="1110614">
                  <a:moveTo>
                    <a:pt x="44957" y="1110614"/>
                  </a:moveTo>
                  <a:lnTo>
                    <a:pt x="30870" y="1065063"/>
                  </a:lnTo>
                  <a:lnTo>
                    <a:pt x="19479" y="1019329"/>
                  </a:lnTo>
                  <a:lnTo>
                    <a:pt x="10741" y="973503"/>
                  </a:lnTo>
                  <a:lnTo>
                    <a:pt x="4611" y="927676"/>
                  </a:lnTo>
                  <a:lnTo>
                    <a:pt x="1046" y="881937"/>
                  </a:lnTo>
                  <a:lnTo>
                    <a:pt x="0" y="836376"/>
                  </a:lnTo>
                  <a:lnTo>
                    <a:pt x="1429" y="791084"/>
                  </a:lnTo>
                  <a:lnTo>
                    <a:pt x="5290" y="746150"/>
                  </a:lnTo>
                  <a:lnTo>
                    <a:pt x="11538" y="701664"/>
                  </a:lnTo>
                  <a:lnTo>
                    <a:pt x="20129" y="657716"/>
                  </a:lnTo>
                  <a:lnTo>
                    <a:pt x="31019" y="614397"/>
                  </a:lnTo>
                  <a:lnTo>
                    <a:pt x="44163" y="571796"/>
                  </a:lnTo>
                  <a:lnTo>
                    <a:pt x="59518" y="530003"/>
                  </a:lnTo>
                  <a:lnTo>
                    <a:pt x="77038" y="489109"/>
                  </a:lnTo>
                  <a:lnTo>
                    <a:pt x="96681" y="449203"/>
                  </a:lnTo>
                  <a:lnTo>
                    <a:pt x="118401" y="410375"/>
                  </a:lnTo>
                  <a:lnTo>
                    <a:pt x="142155" y="372716"/>
                  </a:lnTo>
                  <a:lnTo>
                    <a:pt x="167898" y="336315"/>
                  </a:lnTo>
                  <a:lnTo>
                    <a:pt x="195587" y="301262"/>
                  </a:lnTo>
                  <a:lnTo>
                    <a:pt x="225176" y="267648"/>
                  </a:lnTo>
                  <a:lnTo>
                    <a:pt x="256621" y="235563"/>
                  </a:lnTo>
                  <a:lnTo>
                    <a:pt x="289879" y="205096"/>
                  </a:lnTo>
                  <a:lnTo>
                    <a:pt x="324906" y="176337"/>
                  </a:lnTo>
                  <a:lnTo>
                    <a:pt x="361656" y="149377"/>
                  </a:lnTo>
                  <a:lnTo>
                    <a:pt x="400086" y="124305"/>
                  </a:lnTo>
                  <a:lnTo>
                    <a:pt x="440152" y="101212"/>
                  </a:lnTo>
                  <a:lnTo>
                    <a:pt x="481809" y="80187"/>
                  </a:lnTo>
                  <a:lnTo>
                    <a:pt x="525014" y="61321"/>
                  </a:lnTo>
                  <a:lnTo>
                    <a:pt x="569721" y="44703"/>
                  </a:lnTo>
                  <a:lnTo>
                    <a:pt x="622483" y="28691"/>
                  </a:lnTo>
                  <a:lnTo>
                    <a:pt x="676104" y="16184"/>
                  </a:lnTo>
                  <a:lnTo>
                    <a:pt x="730409" y="7213"/>
                  </a:lnTo>
                  <a:lnTo>
                    <a:pt x="785219" y="1808"/>
                  </a:lnTo>
                  <a:lnTo>
                    <a:pt x="840358" y="0"/>
                  </a:lnTo>
                  <a:lnTo>
                    <a:pt x="840358" y="840104"/>
                  </a:lnTo>
                  <a:lnTo>
                    <a:pt x="44957" y="111061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6497193" y="4467224"/>
              <a:ext cx="68580" cy="88900"/>
            </a:xfrm>
            <a:custGeom>
              <a:avLst/>
              <a:gdLst/>
              <a:ahLst/>
              <a:cxnLst/>
              <a:rect l="l" t="t" r="r" b="b"/>
              <a:pathLst>
                <a:path w="68579" h="88900">
                  <a:moveTo>
                    <a:pt x="68580" y="88392"/>
                  </a:moveTo>
                  <a:lnTo>
                    <a:pt x="57150" y="0"/>
                  </a:lnTo>
                  <a:lnTo>
                    <a:pt x="0" y="0"/>
                  </a:lnTo>
                </a:path>
              </a:pathLst>
            </a:custGeom>
            <a:ln w="9906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507985" y="5000244"/>
            <a:ext cx="591951" cy="3308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3189" marR="5080" indent="-110489">
              <a:lnSpc>
                <a:spcPts val="1150"/>
              </a:lnSpc>
              <a:spcBef>
                <a:spcPts val="180"/>
              </a:spcBef>
            </a:pPr>
            <a:r>
              <a:rPr sz="1000" b="1" spc="-10" dirty="0">
                <a:latin typeface="Arial"/>
                <a:cs typeface="Arial"/>
              </a:rPr>
              <a:t>Femme</a:t>
            </a:r>
            <a:r>
              <a:rPr lang="pt-PT" sz="1000" b="1" spc="-10" dirty="0">
                <a:latin typeface="Arial"/>
                <a:cs typeface="Arial"/>
              </a:rPr>
              <a:t>s</a:t>
            </a:r>
            <a:r>
              <a:rPr sz="1000" b="1" spc="-10" dirty="0">
                <a:latin typeface="Arial"/>
                <a:cs typeface="Arial"/>
              </a:rPr>
              <a:t>, </a:t>
            </a:r>
            <a:r>
              <a:rPr sz="1000" b="1" spc="-25" dirty="0">
                <a:latin typeface="Arial"/>
                <a:cs typeface="Arial"/>
              </a:rPr>
              <a:t>70</a:t>
            </a:r>
            <a:r>
              <a:rPr lang="pt-PT" sz="1000" b="1" spc="-25" dirty="0">
                <a:latin typeface="Arial"/>
                <a:cs typeface="Arial"/>
              </a:rPr>
              <a:t>%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78802" y="4243830"/>
            <a:ext cx="67919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100"/>
              </a:spcBef>
            </a:pPr>
            <a:r>
              <a:rPr sz="1000" b="1" spc="-10" dirty="0">
                <a:latin typeface="Arial"/>
                <a:cs typeface="Arial"/>
              </a:rPr>
              <a:t>Homme</a:t>
            </a:r>
            <a:r>
              <a:rPr lang="pt-PT" sz="1000" b="1" spc="-10" dirty="0">
                <a:latin typeface="Arial"/>
                <a:cs typeface="Arial"/>
              </a:rPr>
              <a:t>s</a:t>
            </a:r>
            <a:r>
              <a:rPr sz="1000" b="1" spc="-10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5085">
              <a:lnSpc>
                <a:spcPts val="1175"/>
              </a:lnSpc>
            </a:pPr>
            <a:r>
              <a:rPr sz="1000" b="1" spc="-25" dirty="0">
                <a:latin typeface="Arial"/>
                <a:cs typeface="Arial"/>
              </a:rPr>
              <a:t>30%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07556" y="3871467"/>
            <a:ext cx="13957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Arial"/>
                <a:cs typeface="Arial"/>
              </a:rPr>
              <a:t>Participants par </a:t>
            </a:r>
            <a:r>
              <a:rPr sz="1000" b="1" spc="-10" dirty="0">
                <a:latin typeface="Arial"/>
                <a:cs typeface="Arial"/>
              </a:rPr>
              <a:t>sexe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4448" y="1320164"/>
            <a:ext cx="3728720" cy="378460"/>
          </a:xfrm>
          <a:custGeom>
            <a:avLst/>
            <a:gdLst/>
            <a:ahLst/>
            <a:cxnLst/>
            <a:rect l="l" t="t" r="r" b="b"/>
            <a:pathLst>
              <a:path w="3728720" h="378460">
                <a:moveTo>
                  <a:pt x="0" y="62992"/>
                </a:moveTo>
                <a:lnTo>
                  <a:pt x="4950" y="38469"/>
                </a:lnTo>
                <a:lnTo>
                  <a:pt x="18451" y="18446"/>
                </a:lnTo>
                <a:lnTo>
                  <a:pt x="38474" y="4949"/>
                </a:lnTo>
                <a:lnTo>
                  <a:pt x="62992" y="0"/>
                </a:lnTo>
                <a:lnTo>
                  <a:pt x="3665474" y="0"/>
                </a:lnTo>
                <a:lnTo>
                  <a:pt x="3689996" y="4949"/>
                </a:lnTo>
                <a:lnTo>
                  <a:pt x="3710019" y="18446"/>
                </a:lnTo>
                <a:lnTo>
                  <a:pt x="3723516" y="38469"/>
                </a:lnTo>
                <a:lnTo>
                  <a:pt x="3728466" y="62992"/>
                </a:lnTo>
                <a:lnTo>
                  <a:pt x="3728466" y="314960"/>
                </a:lnTo>
                <a:lnTo>
                  <a:pt x="3723516" y="339482"/>
                </a:lnTo>
                <a:lnTo>
                  <a:pt x="3710019" y="359505"/>
                </a:lnTo>
                <a:lnTo>
                  <a:pt x="3689996" y="373002"/>
                </a:lnTo>
                <a:lnTo>
                  <a:pt x="3665474" y="377951"/>
                </a:lnTo>
                <a:lnTo>
                  <a:pt x="62992" y="377951"/>
                </a:lnTo>
                <a:lnTo>
                  <a:pt x="38474" y="373002"/>
                </a:lnTo>
                <a:lnTo>
                  <a:pt x="18451" y="359505"/>
                </a:lnTo>
                <a:lnTo>
                  <a:pt x="4950" y="339482"/>
                </a:lnTo>
                <a:lnTo>
                  <a:pt x="0" y="314960"/>
                </a:lnTo>
                <a:lnTo>
                  <a:pt x="0" y="62992"/>
                </a:lnTo>
                <a:close/>
              </a:path>
            </a:pathLst>
          </a:custGeom>
          <a:ln w="1295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649731" y="1745741"/>
            <a:ext cx="2925445" cy="18825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Ministère chargé des </a:t>
            </a:r>
            <a:r>
              <a:rPr lang="pt-PT" sz="1200" spc="-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inances</a:t>
            </a:r>
            <a:endParaRPr sz="1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Banque </a:t>
            </a:r>
            <a:r>
              <a:rPr lang="pt-PT" sz="120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entrale des </a:t>
            </a:r>
            <a:r>
              <a:rPr sz="1200" spc="-10" dirty="0">
                <a:latin typeface="Arial"/>
                <a:cs typeface="Arial"/>
              </a:rPr>
              <a:t>Seychelles</a:t>
            </a:r>
            <a:endParaRPr sz="1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spc="-10" dirty="0">
                <a:latin typeface="Arial"/>
                <a:cs typeface="Arial"/>
              </a:rPr>
              <a:t>Commission des </a:t>
            </a:r>
            <a:r>
              <a:rPr sz="1200" dirty="0">
                <a:latin typeface="Arial"/>
                <a:cs typeface="Arial"/>
              </a:rPr>
              <a:t>recettes des Seychelles</a:t>
            </a: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Bureau </a:t>
            </a:r>
            <a:r>
              <a:rPr lang="pt-PT" sz="120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ational des </a:t>
            </a:r>
            <a:r>
              <a:rPr lang="pt-PT" sz="1200" spc="-1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tatistiques</a:t>
            </a:r>
            <a:endParaRPr sz="1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91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spc="-10" dirty="0">
                <a:latin typeface="Arial"/>
                <a:cs typeface="Arial"/>
              </a:rPr>
              <a:t>Autorité des </a:t>
            </a:r>
            <a:r>
              <a:rPr lang="pt-PT"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ervices </a:t>
            </a:r>
            <a:r>
              <a:rPr lang="pt-PT" sz="120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inanciers</a:t>
            </a: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spc="-10" dirty="0">
                <a:latin typeface="Arial"/>
                <a:cs typeface="Arial"/>
              </a:rPr>
              <a:t>Commission de </a:t>
            </a:r>
            <a:r>
              <a:rPr sz="1200" dirty="0">
                <a:latin typeface="Arial"/>
                <a:cs typeface="Arial"/>
              </a:rPr>
              <a:t>contrôle des entreprises publiques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95630" y="1252895"/>
            <a:ext cx="71005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46955" algn="l"/>
              </a:tabLst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Institutions et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agences </a:t>
            </a:r>
            <a:r>
              <a:rPr lang="pt-PT" sz="1200" b="1" spc="-10" dirty="0">
                <a:solidFill>
                  <a:srgbClr val="001F5F"/>
                </a:solidFill>
                <a:latin typeface="Arial"/>
                <a:cs typeface="Arial"/>
              </a:rPr>
              <a:t>                                                                             </a:t>
            </a: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Exemples de cours </a:t>
            </a:r>
            <a:r>
              <a:rPr sz="1200" b="1" spc="-10" dirty="0">
                <a:solidFill>
                  <a:srgbClr val="001F5F"/>
                </a:solidFill>
                <a:latin typeface="Arial"/>
                <a:cs typeface="Arial"/>
              </a:rPr>
              <a:t>suivis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84114" y="1562904"/>
            <a:ext cx="3659886" cy="20672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Restructuration et </a:t>
            </a:r>
            <a:r>
              <a:rPr sz="1200" spc="-10" dirty="0">
                <a:latin typeface="Arial"/>
                <a:cs typeface="Arial"/>
              </a:rPr>
              <a:t>résolution des défaillances </a:t>
            </a:r>
            <a:r>
              <a:rPr sz="1200" dirty="0">
                <a:latin typeface="Arial"/>
                <a:cs typeface="Arial"/>
              </a:rPr>
              <a:t>bancaires</a:t>
            </a: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Élaboration des </a:t>
            </a:r>
            <a:r>
              <a:rPr sz="1200" spc="-10" dirty="0">
                <a:latin typeface="Arial"/>
                <a:cs typeface="Arial"/>
              </a:rPr>
              <a:t>statistiques de la </a:t>
            </a:r>
            <a:r>
              <a:rPr lang="pt-PT"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alance des </a:t>
            </a:r>
            <a:r>
              <a:rPr lang="pt-PT" sz="120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aiements</a:t>
            </a: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dirty="0">
                <a:latin typeface="Arial"/>
                <a:cs typeface="Arial"/>
              </a:rPr>
              <a:t>Programmation et </a:t>
            </a:r>
            <a:r>
              <a:rPr sz="1200" spc="-10" dirty="0">
                <a:latin typeface="Arial"/>
                <a:cs typeface="Arial"/>
              </a:rPr>
              <a:t>politiques </a:t>
            </a:r>
            <a:r>
              <a:rPr sz="1200" dirty="0">
                <a:latin typeface="Arial"/>
                <a:cs typeface="Arial"/>
              </a:rPr>
              <a:t>financières</a:t>
            </a: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spc="-10" dirty="0">
                <a:latin typeface="Arial"/>
                <a:cs typeface="Arial"/>
              </a:rPr>
              <a:t>Cadres </a:t>
            </a:r>
            <a:r>
              <a:rPr sz="1200" dirty="0">
                <a:latin typeface="Arial"/>
                <a:cs typeface="Arial"/>
              </a:rPr>
              <a:t>budgétaires</a:t>
            </a:r>
          </a:p>
          <a:p>
            <a:pPr marL="127000" indent="-114300">
              <a:lnSpc>
                <a:spcPct val="100000"/>
              </a:lnSpc>
              <a:spcBef>
                <a:spcPts val="91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spc="-10" dirty="0">
                <a:latin typeface="Arial"/>
                <a:cs typeface="Arial"/>
              </a:rPr>
              <a:t>Statistiques des </a:t>
            </a:r>
            <a:r>
              <a:rPr lang="pt-PT"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omptes </a:t>
            </a:r>
            <a:r>
              <a:rPr lang="pt-PT" sz="1200" spc="-1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ationaux</a:t>
            </a:r>
            <a:endParaRPr sz="1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905"/>
              </a:spcBef>
              <a:buFont typeface="Courier New"/>
              <a:buChar char="o"/>
              <a:tabLst>
                <a:tab pos="127000" algn="l"/>
              </a:tabLst>
            </a:pPr>
            <a:r>
              <a:rPr sz="1200" spc="-10" dirty="0">
                <a:latin typeface="Arial"/>
                <a:cs typeface="Arial"/>
              </a:rPr>
              <a:t>Politique </a:t>
            </a:r>
            <a:r>
              <a:rPr sz="1200" dirty="0">
                <a:latin typeface="Arial"/>
                <a:cs typeface="Arial"/>
              </a:rPr>
              <a:t>monétaire et de change</a:t>
            </a:r>
          </a:p>
        </p:txBody>
      </p:sp>
      <p:sp>
        <p:nvSpPr>
          <p:cNvPr id="27" name="object 27"/>
          <p:cNvSpPr/>
          <p:nvPr/>
        </p:nvSpPr>
        <p:spPr>
          <a:xfrm>
            <a:off x="997077" y="4256913"/>
            <a:ext cx="1683385" cy="1683385"/>
          </a:xfrm>
          <a:custGeom>
            <a:avLst/>
            <a:gdLst/>
            <a:ahLst/>
            <a:cxnLst/>
            <a:rect l="l" t="t" r="r" b="b"/>
            <a:pathLst>
              <a:path w="1683385" h="1683385">
                <a:moveTo>
                  <a:pt x="841629" y="0"/>
                </a:moveTo>
                <a:lnTo>
                  <a:pt x="793869" y="1332"/>
                </a:lnTo>
                <a:lnTo>
                  <a:pt x="746809" y="5281"/>
                </a:lnTo>
                <a:lnTo>
                  <a:pt x="700519" y="11777"/>
                </a:lnTo>
                <a:lnTo>
                  <a:pt x="655070" y="20748"/>
                </a:lnTo>
                <a:lnTo>
                  <a:pt x="610533" y="32123"/>
                </a:lnTo>
                <a:lnTo>
                  <a:pt x="566980" y="45831"/>
                </a:lnTo>
                <a:lnTo>
                  <a:pt x="524480" y="61801"/>
                </a:lnTo>
                <a:lnTo>
                  <a:pt x="483106" y="79962"/>
                </a:lnTo>
                <a:lnTo>
                  <a:pt x="442927" y="100243"/>
                </a:lnTo>
                <a:lnTo>
                  <a:pt x="404017" y="122573"/>
                </a:lnTo>
                <a:lnTo>
                  <a:pt x="366444" y="146880"/>
                </a:lnTo>
                <a:lnTo>
                  <a:pt x="330281" y="173095"/>
                </a:lnTo>
                <a:lnTo>
                  <a:pt x="295599" y="201145"/>
                </a:lnTo>
                <a:lnTo>
                  <a:pt x="262468" y="230960"/>
                </a:lnTo>
                <a:lnTo>
                  <a:pt x="230960" y="262468"/>
                </a:lnTo>
                <a:lnTo>
                  <a:pt x="201145" y="295599"/>
                </a:lnTo>
                <a:lnTo>
                  <a:pt x="173095" y="330281"/>
                </a:lnTo>
                <a:lnTo>
                  <a:pt x="146880" y="366444"/>
                </a:lnTo>
                <a:lnTo>
                  <a:pt x="122573" y="404017"/>
                </a:lnTo>
                <a:lnTo>
                  <a:pt x="100243" y="442927"/>
                </a:lnTo>
                <a:lnTo>
                  <a:pt x="79962" y="483106"/>
                </a:lnTo>
                <a:lnTo>
                  <a:pt x="61801" y="524480"/>
                </a:lnTo>
                <a:lnTo>
                  <a:pt x="45831" y="566980"/>
                </a:lnTo>
                <a:lnTo>
                  <a:pt x="32123" y="610533"/>
                </a:lnTo>
                <a:lnTo>
                  <a:pt x="20748" y="655070"/>
                </a:lnTo>
                <a:lnTo>
                  <a:pt x="11777" y="700519"/>
                </a:lnTo>
                <a:lnTo>
                  <a:pt x="5281" y="746809"/>
                </a:lnTo>
                <a:lnTo>
                  <a:pt x="1332" y="793869"/>
                </a:lnTo>
                <a:lnTo>
                  <a:pt x="0" y="841629"/>
                </a:lnTo>
                <a:lnTo>
                  <a:pt x="1332" y="889388"/>
                </a:lnTo>
                <a:lnTo>
                  <a:pt x="5281" y="936448"/>
                </a:lnTo>
                <a:lnTo>
                  <a:pt x="11777" y="982738"/>
                </a:lnTo>
                <a:lnTo>
                  <a:pt x="20748" y="1028187"/>
                </a:lnTo>
                <a:lnTo>
                  <a:pt x="32123" y="1072724"/>
                </a:lnTo>
                <a:lnTo>
                  <a:pt x="45831" y="1116277"/>
                </a:lnTo>
                <a:lnTo>
                  <a:pt x="61801" y="1158777"/>
                </a:lnTo>
                <a:lnTo>
                  <a:pt x="79962" y="1200151"/>
                </a:lnTo>
                <a:lnTo>
                  <a:pt x="100243" y="1240330"/>
                </a:lnTo>
                <a:lnTo>
                  <a:pt x="122573" y="1279240"/>
                </a:lnTo>
                <a:lnTo>
                  <a:pt x="146880" y="1316813"/>
                </a:lnTo>
                <a:lnTo>
                  <a:pt x="173095" y="1352976"/>
                </a:lnTo>
                <a:lnTo>
                  <a:pt x="201145" y="1387658"/>
                </a:lnTo>
                <a:lnTo>
                  <a:pt x="230960" y="1420789"/>
                </a:lnTo>
                <a:lnTo>
                  <a:pt x="262468" y="1452297"/>
                </a:lnTo>
                <a:lnTo>
                  <a:pt x="295599" y="1482112"/>
                </a:lnTo>
                <a:lnTo>
                  <a:pt x="330281" y="1510162"/>
                </a:lnTo>
                <a:lnTo>
                  <a:pt x="366444" y="1536377"/>
                </a:lnTo>
                <a:lnTo>
                  <a:pt x="404017" y="1560684"/>
                </a:lnTo>
                <a:lnTo>
                  <a:pt x="442927" y="1583014"/>
                </a:lnTo>
                <a:lnTo>
                  <a:pt x="483106" y="1603295"/>
                </a:lnTo>
                <a:lnTo>
                  <a:pt x="524480" y="1621456"/>
                </a:lnTo>
                <a:lnTo>
                  <a:pt x="566980" y="1637426"/>
                </a:lnTo>
                <a:lnTo>
                  <a:pt x="610533" y="1651134"/>
                </a:lnTo>
                <a:lnTo>
                  <a:pt x="655070" y="1662509"/>
                </a:lnTo>
                <a:lnTo>
                  <a:pt x="700519" y="1671480"/>
                </a:lnTo>
                <a:lnTo>
                  <a:pt x="746809" y="1677976"/>
                </a:lnTo>
                <a:lnTo>
                  <a:pt x="793869" y="1681925"/>
                </a:lnTo>
                <a:lnTo>
                  <a:pt x="841629" y="1683258"/>
                </a:lnTo>
                <a:lnTo>
                  <a:pt x="889388" y="1681925"/>
                </a:lnTo>
                <a:lnTo>
                  <a:pt x="936448" y="1677976"/>
                </a:lnTo>
                <a:lnTo>
                  <a:pt x="982738" y="1671480"/>
                </a:lnTo>
                <a:lnTo>
                  <a:pt x="1028187" y="1662509"/>
                </a:lnTo>
                <a:lnTo>
                  <a:pt x="1072724" y="1651134"/>
                </a:lnTo>
                <a:lnTo>
                  <a:pt x="1116277" y="1637426"/>
                </a:lnTo>
                <a:lnTo>
                  <a:pt x="1158777" y="1621456"/>
                </a:lnTo>
                <a:lnTo>
                  <a:pt x="1200151" y="1603295"/>
                </a:lnTo>
                <a:lnTo>
                  <a:pt x="1240330" y="1583014"/>
                </a:lnTo>
                <a:lnTo>
                  <a:pt x="1279240" y="1560684"/>
                </a:lnTo>
                <a:lnTo>
                  <a:pt x="1316813" y="1536377"/>
                </a:lnTo>
                <a:lnTo>
                  <a:pt x="1352976" y="1510162"/>
                </a:lnTo>
                <a:lnTo>
                  <a:pt x="1387658" y="1482112"/>
                </a:lnTo>
                <a:lnTo>
                  <a:pt x="1420789" y="1452297"/>
                </a:lnTo>
                <a:lnTo>
                  <a:pt x="1452297" y="1420789"/>
                </a:lnTo>
                <a:lnTo>
                  <a:pt x="1482112" y="1387658"/>
                </a:lnTo>
                <a:lnTo>
                  <a:pt x="1510162" y="1352976"/>
                </a:lnTo>
                <a:lnTo>
                  <a:pt x="1536377" y="1316813"/>
                </a:lnTo>
                <a:lnTo>
                  <a:pt x="1560684" y="1279240"/>
                </a:lnTo>
                <a:lnTo>
                  <a:pt x="1583014" y="1240330"/>
                </a:lnTo>
                <a:lnTo>
                  <a:pt x="1603295" y="1200151"/>
                </a:lnTo>
                <a:lnTo>
                  <a:pt x="1621456" y="1158777"/>
                </a:lnTo>
                <a:lnTo>
                  <a:pt x="1637426" y="1116277"/>
                </a:lnTo>
                <a:lnTo>
                  <a:pt x="1651134" y="1072724"/>
                </a:lnTo>
                <a:lnTo>
                  <a:pt x="1662509" y="1028187"/>
                </a:lnTo>
                <a:lnTo>
                  <a:pt x="1671480" y="982738"/>
                </a:lnTo>
                <a:lnTo>
                  <a:pt x="1677976" y="936448"/>
                </a:lnTo>
                <a:lnTo>
                  <a:pt x="1681925" y="889388"/>
                </a:lnTo>
                <a:lnTo>
                  <a:pt x="1683258" y="841629"/>
                </a:lnTo>
                <a:lnTo>
                  <a:pt x="1681925" y="793869"/>
                </a:lnTo>
                <a:lnTo>
                  <a:pt x="1677976" y="746809"/>
                </a:lnTo>
                <a:lnTo>
                  <a:pt x="1671480" y="700519"/>
                </a:lnTo>
                <a:lnTo>
                  <a:pt x="1662509" y="655070"/>
                </a:lnTo>
                <a:lnTo>
                  <a:pt x="1651134" y="610533"/>
                </a:lnTo>
                <a:lnTo>
                  <a:pt x="1637426" y="566980"/>
                </a:lnTo>
                <a:lnTo>
                  <a:pt x="1621456" y="524480"/>
                </a:lnTo>
                <a:lnTo>
                  <a:pt x="1603295" y="483106"/>
                </a:lnTo>
                <a:lnTo>
                  <a:pt x="1583014" y="442927"/>
                </a:lnTo>
                <a:lnTo>
                  <a:pt x="1560684" y="404017"/>
                </a:lnTo>
                <a:lnTo>
                  <a:pt x="1536377" y="366444"/>
                </a:lnTo>
                <a:lnTo>
                  <a:pt x="1510162" y="330281"/>
                </a:lnTo>
                <a:lnTo>
                  <a:pt x="1482112" y="295599"/>
                </a:lnTo>
                <a:lnTo>
                  <a:pt x="1452297" y="262468"/>
                </a:lnTo>
                <a:lnTo>
                  <a:pt x="1420789" y="230960"/>
                </a:lnTo>
                <a:lnTo>
                  <a:pt x="1387658" y="201145"/>
                </a:lnTo>
                <a:lnTo>
                  <a:pt x="1352976" y="173095"/>
                </a:lnTo>
                <a:lnTo>
                  <a:pt x="1316813" y="146880"/>
                </a:lnTo>
                <a:lnTo>
                  <a:pt x="1279240" y="122573"/>
                </a:lnTo>
                <a:lnTo>
                  <a:pt x="1240330" y="100243"/>
                </a:lnTo>
                <a:lnTo>
                  <a:pt x="1200151" y="79962"/>
                </a:lnTo>
                <a:lnTo>
                  <a:pt x="1158777" y="61801"/>
                </a:lnTo>
                <a:lnTo>
                  <a:pt x="1116277" y="45831"/>
                </a:lnTo>
                <a:lnTo>
                  <a:pt x="1072724" y="32123"/>
                </a:lnTo>
                <a:lnTo>
                  <a:pt x="1028187" y="20748"/>
                </a:lnTo>
                <a:lnTo>
                  <a:pt x="982738" y="11777"/>
                </a:lnTo>
                <a:lnTo>
                  <a:pt x="936448" y="5281"/>
                </a:lnTo>
                <a:lnTo>
                  <a:pt x="889388" y="1332"/>
                </a:lnTo>
                <a:lnTo>
                  <a:pt x="841629" y="0"/>
                </a:lnTo>
                <a:close/>
              </a:path>
            </a:pathLst>
          </a:custGeom>
          <a:solidFill>
            <a:srgbClr val="0061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 txBox="1"/>
          <p:nvPr/>
        </p:nvSpPr>
        <p:spPr>
          <a:xfrm>
            <a:off x="1500124" y="4359147"/>
            <a:ext cx="676275" cy="310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1120"/>
              </a:lnSpc>
              <a:spcBef>
                <a:spcPts val="100"/>
              </a:spcBef>
            </a:pP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394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ts val="1120"/>
              </a:lnSpc>
            </a:pP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Candidats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200911" y="4671821"/>
            <a:ext cx="1275715" cy="1275080"/>
            <a:chOff x="1200911" y="4671821"/>
            <a:chExt cx="1275715" cy="1275080"/>
          </a:xfrm>
        </p:grpSpPr>
        <p:sp>
          <p:nvSpPr>
            <p:cNvPr id="30" name="object 30"/>
            <p:cNvSpPr/>
            <p:nvPr/>
          </p:nvSpPr>
          <p:spPr>
            <a:xfrm>
              <a:off x="1207388" y="4678298"/>
              <a:ext cx="1263015" cy="1262380"/>
            </a:xfrm>
            <a:custGeom>
              <a:avLst/>
              <a:gdLst/>
              <a:ahLst/>
              <a:cxnLst/>
              <a:rect l="l" t="t" r="r" b="b"/>
              <a:pathLst>
                <a:path w="1263014" h="1262379">
                  <a:moveTo>
                    <a:pt x="631317" y="0"/>
                  </a:moveTo>
                  <a:lnTo>
                    <a:pt x="584207" y="1730"/>
                  </a:lnTo>
                  <a:lnTo>
                    <a:pt x="538037" y="6840"/>
                  </a:lnTo>
                  <a:lnTo>
                    <a:pt x="492928" y="15207"/>
                  </a:lnTo>
                  <a:lnTo>
                    <a:pt x="449003" y="26710"/>
                  </a:lnTo>
                  <a:lnTo>
                    <a:pt x="406383" y="41227"/>
                  </a:lnTo>
                  <a:lnTo>
                    <a:pt x="365192" y="58635"/>
                  </a:lnTo>
                  <a:lnTo>
                    <a:pt x="325550" y="78813"/>
                  </a:lnTo>
                  <a:lnTo>
                    <a:pt x="287581" y="101639"/>
                  </a:lnTo>
                  <a:lnTo>
                    <a:pt x="251406" y="126991"/>
                  </a:lnTo>
                  <a:lnTo>
                    <a:pt x="217147" y="154747"/>
                  </a:lnTo>
                  <a:lnTo>
                    <a:pt x="184927" y="184785"/>
                  </a:lnTo>
                  <a:lnTo>
                    <a:pt x="154868" y="216982"/>
                  </a:lnTo>
                  <a:lnTo>
                    <a:pt x="127092" y="251218"/>
                  </a:lnTo>
                  <a:lnTo>
                    <a:pt x="101722" y="287370"/>
                  </a:lnTo>
                  <a:lnTo>
                    <a:pt x="78878" y="325317"/>
                  </a:lnTo>
                  <a:lnTo>
                    <a:pt x="58684" y="364935"/>
                  </a:lnTo>
                  <a:lnTo>
                    <a:pt x="41262" y="406104"/>
                  </a:lnTo>
                  <a:lnTo>
                    <a:pt x="26733" y="448701"/>
                  </a:lnTo>
                  <a:lnTo>
                    <a:pt x="15220" y="492605"/>
                  </a:lnTo>
                  <a:lnTo>
                    <a:pt x="6846" y="537693"/>
                  </a:lnTo>
                  <a:lnTo>
                    <a:pt x="1731" y="583844"/>
                  </a:lnTo>
                  <a:lnTo>
                    <a:pt x="0" y="630935"/>
                  </a:lnTo>
                  <a:lnTo>
                    <a:pt x="1731" y="678022"/>
                  </a:lnTo>
                  <a:lnTo>
                    <a:pt x="6846" y="724169"/>
                  </a:lnTo>
                  <a:lnTo>
                    <a:pt x="15220" y="769254"/>
                  </a:lnTo>
                  <a:lnTo>
                    <a:pt x="26733" y="813156"/>
                  </a:lnTo>
                  <a:lnTo>
                    <a:pt x="41262" y="855751"/>
                  </a:lnTo>
                  <a:lnTo>
                    <a:pt x="58684" y="896919"/>
                  </a:lnTo>
                  <a:lnTo>
                    <a:pt x="78878" y="936538"/>
                  </a:lnTo>
                  <a:lnTo>
                    <a:pt x="101722" y="974484"/>
                  </a:lnTo>
                  <a:lnTo>
                    <a:pt x="127092" y="1010636"/>
                  </a:lnTo>
                  <a:lnTo>
                    <a:pt x="154868" y="1044873"/>
                  </a:lnTo>
                  <a:lnTo>
                    <a:pt x="184927" y="1077072"/>
                  </a:lnTo>
                  <a:lnTo>
                    <a:pt x="217147" y="1107111"/>
                  </a:lnTo>
                  <a:lnTo>
                    <a:pt x="251406" y="1134869"/>
                  </a:lnTo>
                  <a:lnTo>
                    <a:pt x="287581" y="1160222"/>
                  </a:lnTo>
                  <a:lnTo>
                    <a:pt x="325550" y="1183050"/>
                  </a:lnTo>
                  <a:lnTo>
                    <a:pt x="365192" y="1203230"/>
                  </a:lnTo>
                  <a:lnTo>
                    <a:pt x="406383" y="1220640"/>
                  </a:lnTo>
                  <a:lnTo>
                    <a:pt x="449003" y="1235158"/>
                  </a:lnTo>
                  <a:lnTo>
                    <a:pt x="492928" y="1246662"/>
                  </a:lnTo>
                  <a:lnTo>
                    <a:pt x="538037" y="1255030"/>
                  </a:lnTo>
                  <a:lnTo>
                    <a:pt x="584207" y="1260141"/>
                  </a:lnTo>
                  <a:lnTo>
                    <a:pt x="631317" y="1261872"/>
                  </a:lnTo>
                  <a:lnTo>
                    <a:pt x="678426" y="1260141"/>
                  </a:lnTo>
                  <a:lnTo>
                    <a:pt x="724596" y="1255030"/>
                  </a:lnTo>
                  <a:lnTo>
                    <a:pt x="769705" y="1246662"/>
                  </a:lnTo>
                  <a:lnTo>
                    <a:pt x="813630" y="1235158"/>
                  </a:lnTo>
                  <a:lnTo>
                    <a:pt x="856250" y="1220640"/>
                  </a:lnTo>
                  <a:lnTo>
                    <a:pt x="897441" y="1203230"/>
                  </a:lnTo>
                  <a:lnTo>
                    <a:pt x="937083" y="1183050"/>
                  </a:lnTo>
                  <a:lnTo>
                    <a:pt x="975052" y="1160222"/>
                  </a:lnTo>
                  <a:lnTo>
                    <a:pt x="1011227" y="1134869"/>
                  </a:lnTo>
                  <a:lnTo>
                    <a:pt x="1045486" y="1107111"/>
                  </a:lnTo>
                  <a:lnTo>
                    <a:pt x="1077706" y="1077072"/>
                  </a:lnTo>
                  <a:lnTo>
                    <a:pt x="1107765" y="1044873"/>
                  </a:lnTo>
                  <a:lnTo>
                    <a:pt x="1135541" y="1010636"/>
                  </a:lnTo>
                  <a:lnTo>
                    <a:pt x="1160911" y="974484"/>
                  </a:lnTo>
                  <a:lnTo>
                    <a:pt x="1183755" y="936538"/>
                  </a:lnTo>
                  <a:lnTo>
                    <a:pt x="1203949" y="896919"/>
                  </a:lnTo>
                  <a:lnTo>
                    <a:pt x="1221371" y="855751"/>
                  </a:lnTo>
                  <a:lnTo>
                    <a:pt x="1235900" y="813156"/>
                  </a:lnTo>
                  <a:lnTo>
                    <a:pt x="1247413" y="769254"/>
                  </a:lnTo>
                  <a:lnTo>
                    <a:pt x="1255787" y="724169"/>
                  </a:lnTo>
                  <a:lnTo>
                    <a:pt x="1260902" y="678022"/>
                  </a:lnTo>
                  <a:lnTo>
                    <a:pt x="1262634" y="630935"/>
                  </a:lnTo>
                  <a:lnTo>
                    <a:pt x="1260902" y="583844"/>
                  </a:lnTo>
                  <a:lnTo>
                    <a:pt x="1255787" y="537693"/>
                  </a:lnTo>
                  <a:lnTo>
                    <a:pt x="1247413" y="492605"/>
                  </a:lnTo>
                  <a:lnTo>
                    <a:pt x="1235900" y="448701"/>
                  </a:lnTo>
                  <a:lnTo>
                    <a:pt x="1221371" y="406104"/>
                  </a:lnTo>
                  <a:lnTo>
                    <a:pt x="1203949" y="364935"/>
                  </a:lnTo>
                  <a:lnTo>
                    <a:pt x="1183755" y="325317"/>
                  </a:lnTo>
                  <a:lnTo>
                    <a:pt x="1160911" y="287370"/>
                  </a:lnTo>
                  <a:lnTo>
                    <a:pt x="1135541" y="251218"/>
                  </a:lnTo>
                  <a:lnTo>
                    <a:pt x="1107765" y="216982"/>
                  </a:lnTo>
                  <a:lnTo>
                    <a:pt x="1077706" y="184785"/>
                  </a:lnTo>
                  <a:lnTo>
                    <a:pt x="1045486" y="154747"/>
                  </a:lnTo>
                  <a:lnTo>
                    <a:pt x="1011227" y="126991"/>
                  </a:lnTo>
                  <a:lnTo>
                    <a:pt x="975052" y="101639"/>
                  </a:lnTo>
                  <a:lnTo>
                    <a:pt x="937083" y="78813"/>
                  </a:lnTo>
                  <a:lnTo>
                    <a:pt x="897441" y="58635"/>
                  </a:lnTo>
                  <a:lnTo>
                    <a:pt x="856250" y="41227"/>
                  </a:lnTo>
                  <a:lnTo>
                    <a:pt x="813630" y="26710"/>
                  </a:lnTo>
                  <a:lnTo>
                    <a:pt x="769705" y="15207"/>
                  </a:lnTo>
                  <a:lnTo>
                    <a:pt x="724596" y="6840"/>
                  </a:lnTo>
                  <a:lnTo>
                    <a:pt x="678426" y="1730"/>
                  </a:lnTo>
                  <a:lnTo>
                    <a:pt x="631317" y="0"/>
                  </a:lnTo>
                  <a:close/>
                </a:path>
              </a:pathLst>
            </a:custGeom>
            <a:solidFill>
              <a:srgbClr val="96C9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1207388" y="4678298"/>
              <a:ext cx="1263015" cy="1262380"/>
            </a:xfrm>
            <a:custGeom>
              <a:avLst/>
              <a:gdLst/>
              <a:ahLst/>
              <a:cxnLst/>
              <a:rect l="l" t="t" r="r" b="b"/>
              <a:pathLst>
                <a:path w="1263014" h="1262379">
                  <a:moveTo>
                    <a:pt x="0" y="630935"/>
                  </a:moveTo>
                  <a:lnTo>
                    <a:pt x="1731" y="583844"/>
                  </a:lnTo>
                  <a:lnTo>
                    <a:pt x="6846" y="537693"/>
                  </a:lnTo>
                  <a:lnTo>
                    <a:pt x="15220" y="492605"/>
                  </a:lnTo>
                  <a:lnTo>
                    <a:pt x="26733" y="448701"/>
                  </a:lnTo>
                  <a:lnTo>
                    <a:pt x="41262" y="406104"/>
                  </a:lnTo>
                  <a:lnTo>
                    <a:pt x="58684" y="364935"/>
                  </a:lnTo>
                  <a:lnTo>
                    <a:pt x="78878" y="325317"/>
                  </a:lnTo>
                  <a:lnTo>
                    <a:pt x="101722" y="287370"/>
                  </a:lnTo>
                  <a:lnTo>
                    <a:pt x="127092" y="251218"/>
                  </a:lnTo>
                  <a:lnTo>
                    <a:pt x="154868" y="216982"/>
                  </a:lnTo>
                  <a:lnTo>
                    <a:pt x="184927" y="184785"/>
                  </a:lnTo>
                  <a:lnTo>
                    <a:pt x="217147" y="154747"/>
                  </a:lnTo>
                  <a:lnTo>
                    <a:pt x="251406" y="126991"/>
                  </a:lnTo>
                  <a:lnTo>
                    <a:pt x="287581" y="101639"/>
                  </a:lnTo>
                  <a:lnTo>
                    <a:pt x="325550" y="78813"/>
                  </a:lnTo>
                  <a:lnTo>
                    <a:pt x="365192" y="58635"/>
                  </a:lnTo>
                  <a:lnTo>
                    <a:pt x="406383" y="41227"/>
                  </a:lnTo>
                  <a:lnTo>
                    <a:pt x="449003" y="26710"/>
                  </a:lnTo>
                  <a:lnTo>
                    <a:pt x="492928" y="15207"/>
                  </a:lnTo>
                  <a:lnTo>
                    <a:pt x="538037" y="6840"/>
                  </a:lnTo>
                  <a:lnTo>
                    <a:pt x="584207" y="1730"/>
                  </a:lnTo>
                  <a:lnTo>
                    <a:pt x="631317" y="0"/>
                  </a:lnTo>
                  <a:lnTo>
                    <a:pt x="678426" y="1730"/>
                  </a:lnTo>
                  <a:lnTo>
                    <a:pt x="724596" y="6840"/>
                  </a:lnTo>
                  <a:lnTo>
                    <a:pt x="769705" y="15207"/>
                  </a:lnTo>
                  <a:lnTo>
                    <a:pt x="813630" y="26710"/>
                  </a:lnTo>
                  <a:lnTo>
                    <a:pt x="856250" y="41227"/>
                  </a:lnTo>
                  <a:lnTo>
                    <a:pt x="897441" y="58635"/>
                  </a:lnTo>
                  <a:lnTo>
                    <a:pt x="937083" y="78813"/>
                  </a:lnTo>
                  <a:lnTo>
                    <a:pt x="975052" y="101639"/>
                  </a:lnTo>
                  <a:lnTo>
                    <a:pt x="1011227" y="126991"/>
                  </a:lnTo>
                  <a:lnTo>
                    <a:pt x="1045486" y="154747"/>
                  </a:lnTo>
                  <a:lnTo>
                    <a:pt x="1077706" y="184785"/>
                  </a:lnTo>
                  <a:lnTo>
                    <a:pt x="1107765" y="216982"/>
                  </a:lnTo>
                  <a:lnTo>
                    <a:pt x="1135541" y="251218"/>
                  </a:lnTo>
                  <a:lnTo>
                    <a:pt x="1160911" y="287370"/>
                  </a:lnTo>
                  <a:lnTo>
                    <a:pt x="1183755" y="325317"/>
                  </a:lnTo>
                  <a:lnTo>
                    <a:pt x="1203949" y="364935"/>
                  </a:lnTo>
                  <a:lnTo>
                    <a:pt x="1221371" y="406104"/>
                  </a:lnTo>
                  <a:lnTo>
                    <a:pt x="1235900" y="448701"/>
                  </a:lnTo>
                  <a:lnTo>
                    <a:pt x="1247413" y="492605"/>
                  </a:lnTo>
                  <a:lnTo>
                    <a:pt x="1255787" y="537693"/>
                  </a:lnTo>
                  <a:lnTo>
                    <a:pt x="1260902" y="583844"/>
                  </a:lnTo>
                  <a:lnTo>
                    <a:pt x="1262634" y="630935"/>
                  </a:lnTo>
                  <a:lnTo>
                    <a:pt x="1260902" y="678022"/>
                  </a:lnTo>
                  <a:lnTo>
                    <a:pt x="1255787" y="724169"/>
                  </a:lnTo>
                  <a:lnTo>
                    <a:pt x="1247413" y="769254"/>
                  </a:lnTo>
                  <a:lnTo>
                    <a:pt x="1235900" y="813156"/>
                  </a:lnTo>
                  <a:lnTo>
                    <a:pt x="1221371" y="855751"/>
                  </a:lnTo>
                  <a:lnTo>
                    <a:pt x="1203949" y="896919"/>
                  </a:lnTo>
                  <a:lnTo>
                    <a:pt x="1183755" y="936538"/>
                  </a:lnTo>
                  <a:lnTo>
                    <a:pt x="1160911" y="974484"/>
                  </a:lnTo>
                  <a:lnTo>
                    <a:pt x="1135541" y="1010636"/>
                  </a:lnTo>
                  <a:lnTo>
                    <a:pt x="1107765" y="1044873"/>
                  </a:lnTo>
                  <a:lnTo>
                    <a:pt x="1077706" y="1077072"/>
                  </a:lnTo>
                  <a:lnTo>
                    <a:pt x="1045486" y="1107111"/>
                  </a:lnTo>
                  <a:lnTo>
                    <a:pt x="1011227" y="1134869"/>
                  </a:lnTo>
                  <a:lnTo>
                    <a:pt x="975052" y="1160222"/>
                  </a:lnTo>
                  <a:lnTo>
                    <a:pt x="937083" y="1183050"/>
                  </a:lnTo>
                  <a:lnTo>
                    <a:pt x="897441" y="1203230"/>
                  </a:lnTo>
                  <a:lnTo>
                    <a:pt x="856250" y="1220640"/>
                  </a:lnTo>
                  <a:lnTo>
                    <a:pt x="813630" y="1235158"/>
                  </a:lnTo>
                  <a:lnTo>
                    <a:pt x="769705" y="1246662"/>
                  </a:lnTo>
                  <a:lnTo>
                    <a:pt x="724596" y="1255030"/>
                  </a:lnTo>
                  <a:lnTo>
                    <a:pt x="678426" y="1260141"/>
                  </a:lnTo>
                  <a:lnTo>
                    <a:pt x="631317" y="1261872"/>
                  </a:lnTo>
                  <a:lnTo>
                    <a:pt x="584207" y="1260141"/>
                  </a:lnTo>
                  <a:lnTo>
                    <a:pt x="538037" y="1255030"/>
                  </a:lnTo>
                  <a:lnTo>
                    <a:pt x="492928" y="1246662"/>
                  </a:lnTo>
                  <a:lnTo>
                    <a:pt x="449003" y="1235158"/>
                  </a:lnTo>
                  <a:lnTo>
                    <a:pt x="406383" y="1220640"/>
                  </a:lnTo>
                  <a:lnTo>
                    <a:pt x="365192" y="1203230"/>
                  </a:lnTo>
                  <a:lnTo>
                    <a:pt x="325550" y="1183050"/>
                  </a:lnTo>
                  <a:lnTo>
                    <a:pt x="287581" y="1160222"/>
                  </a:lnTo>
                  <a:lnTo>
                    <a:pt x="251406" y="1134869"/>
                  </a:lnTo>
                  <a:lnTo>
                    <a:pt x="217147" y="1107111"/>
                  </a:lnTo>
                  <a:lnTo>
                    <a:pt x="184927" y="1077072"/>
                  </a:lnTo>
                  <a:lnTo>
                    <a:pt x="154868" y="1044873"/>
                  </a:lnTo>
                  <a:lnTo>
                    <a:pt x="127092" y="1010636"/>
                  </a:lnTo>
                  <a:lnTo>
                    <a:pt x="101722" y="974484"/>
                  </a:lnTo>
                  <a:lnTo>
                    <a:pt x="78878" y="936538"/>
                  </a:lnTo>
                  <a:lnTo>
                    <a:pt x="58684" y="896919"/>
                  </a:lnTo>
                  <a:lnTo>
                    <a:pt x="41262" y="855751"/>
                  </a:lnTo>
                  <a:lnTo>
                    <a:pt x="26733" y="813156"/>
                  </a:lnTo>
                  <a:lnTo>
                    <a:pt x="15220" y="769254"/>
                  </a:lnTo>
                  <a:lnTo>
                    <a:pt x="6846" y="724169"/>
                  </a:lnTo>
                  <a:lnTo>
                    <a:pt x="1731" y="678022"/>
                  </a:lnTo>
                  <a:lnTo>
                    <a:pt x="0" y="630935"/>
                  </a:lnTo>
                  <a:close/>
                </a:path>
              </a:pathLst>
            </a:custGeom>
            <a:ln w="1295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461261" y="5142229"/>
            <a:ext cx="753745" cy="2949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1120"/>
              </a:lnSpc>
              <a:spcBef>
                <a:spcPts val="100"/>
              </a:spcBef>
            </a:pP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182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ts val="1120"/>
              </a:lnSpc>
            </a:pP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pt-PT" sz="1000" b="1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articipants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35353" y="3919982"/>
            <a:ext cx="80581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latin typeface="Arial"/>
                <a:cs typeface="Arial"/>
              </a:rPr>
              <a:t>Taux de </a:t>
            </a:r>
            <a:r>
              <a:rPr sz="1000" b="1" dirty="0">
                <a:latin typeface="Arial"/>
                <a:cs typeface="Arial"/>
              </a:rPr>
              <a:t>réussite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44068" y="1392174"/>
            <a:ext cx="8132445" cy="2285365"/>
          </a:xfrm>
          <a:custGeom>
            <a:avLst/>
            <a:gdLst/>
            <a:ahLst/>
            <a:cxnLst/>
            <a:rect l="l" t="t" r="r" b="b"/>
            <a:pathLst>
              <a:path w="8132445" h="2285365">
                <a:moveTo>
                  <a:pt x="4027931" y="2285365"/>
                </a:moveTo>
                <a:lnTo>
                  <a:pt x="4027931" y="0"/>
                </a:lnTo>
              </a:path>
              <a:path w="8132445" h="2285365">
                <a:moveTo>
                  <a:pt x="0" y="2285238"/>
                </a:moveTo>
                <a:lnTo>
                  <a:pt x="8132445" y="2285238"/>
                </a:lnTo>
              </a:path>
            </a:pathLst>
          </a:custGeom>
          <a:ln w="6096">
            <a:solidFill>
              <a:srgbClr val="AC87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 txBox="1"/>
          <p:nvPr/>
        </p:nvSpPr>
        <p:spPr>
          <a:xfrm>
            <a:off x="711200" y="6422897"/>
            <a:ext cx="17913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i="1" dirty="0">
                <a:latin typeface="Arial"/>
                <a:cs typeface="Arial"/>
              </a:rPr>
              <a:t>Source : Institut </a:t>
            </a:r>
            <a:r>
              <a:rPr lang="pt-PT" sz="1000" i="1" dirty="0">
                <a:latin typeface="Arial"/>
                <a:cs typeface="Arial"/>
              </a:rPr>
              <a:t>de Formation pour l’Afrique</a:t>
            </a:r>
            <a:r>
              <a:rPr sz="1000" i="1" dirty="0">
                <a:latin typeface="Arial"/>
                <a:cs typeface="Arial"/>
              </a:rPr>
              <a:t> 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0493" y="212610"/>
            <a:ext cx="7770495" cy="783590"/>
            <a:chOff x="610493" y="212610"/>
            <a:chExt cx="7770495" cy="7835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0493" y="412995"/>
              <a:ext cx="2872719" cy="3643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8227" y="212610"/>
              <a:ext cx="5032248" cy="78332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85469" y="236656"/>
            <a:ext cx="779500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C8700"/>
                </a:solidFill>
              </a:rPr>
              <a:t>L'expérience d</a:t>
            </a:r>
            <a:r>
              <a:rPr lang="pt-PT" sz="1800" dirty="0">
                <a:solidFill>
                  <a:srgbClr val="AC8700"/>
                </a:solidFill>
              </a:rPr>
              <a:t>u</a:t>
            </a:r>
            <a:r>
              <a:rPr sz="1800" dirty="0">
                <a:solidFill>
                  <a:srgbClr val="AC8700"/>
                </a:solidFill>
              </a:rPr>
              <a:t> CBS </a:t>
            </a:r>
            <a:r>
              <a:rPr sz="1800" dirty="0"/>
              <a:t>dans les </a:t>
            </a:r>
            <a:r>
              <a:rPr sz="1800" spc="-10" dirty="0"/>
              <a:t>cours de </a:t>
            </a:r>
            <a:r>
              <a:rPr sz="1800" dirty="0"/>
              <a:t>formation de l’</a:t>
            </a:r>
            <a:r>
              <a:rPr lang="pt-PT" sz="1800" dirty="0"/>
              <a:t>IFA</a:t>
            </a:r>
            <a:endParaRPr sz="1800" dirty="0"/>
          </a:p>
        </p:txBody>
      </p:sp>
      <p:sp>
        <p:nvSpPr>
          <p:cNvPr id="6" name="object 6"/>
          <p:cNvSpPr txBox="1"/>
          <p:nvPr/>
        </p:nvSpPr>
        <p:spPr>
          <a:xfrm>
            <a:off x="659129" y="1274317"/>
            <a:ext cx="2689097" cy="57489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1430" rIns="0" bIns="0" rtlCol="0">
            <a:spAutoFit/>
          </a:bodyPr>
          <a:lstStyle/>
          <a:p>
            <a:pPr marL="97155" marR="506095">
              <a:lnSpc>
                <a:spcPct val="100000"/>
              </a:lnSpc>
              <a:spcBef>
                <a:spcPts val="9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Amélioration des connaissances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et des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capacités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techniques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29178" y="1274317"/>
            <a:ext cx="2524632" cy="307777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2192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6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Échange entre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pairs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37833" y="1274317"/>
            <a:ext cx="2524632" cy="47320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0287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81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Compétences non techniques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acquises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97887" y="402082"/>
            <a:ext cx="6950713" cy="921608"/>
            <a:chOff x="1611866" y="961743"/>
            <a:chExt cx="5770264" cy="486055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65854" y="1027349"/>
              <a:ext cx="674249" cy="33064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11866" y="1054556"/>
              <a:ext cx="433222" cy="30319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60869" y="961743"/>
              <a:ext cx="421261" cy="48605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665480" y="1900800"/>
            <a:ext cx="21482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Meilleure compréhension </a:t>
            </a:r>
            <a:r>
              <a:rPr sz="1200" b="1" spc="-25" dirty="0">
                <a:solidFill>
                  <a:srgbClr val="AC8700"/>
                </a:solidFill>
                <a:latin typeface="Arial"/>
                <a:cs typeface="Arial"/>
              </a:rPr>
              <a:t>des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sujets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spécialisés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5480" y="2213442"/>
            <a:ext cx="2392936" cy="24211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0"/>
              </a:spcBef>
              <a:buChar char="•"/>
              <a:tabLst>
                <a:tab pos="184150" algn="l"/>
              </a:tabLst>
            </a:pPr>
            <a:r>
              <a:rPr sz="1200" spc="-10" dirty="0">
                <a:latin typeface="Arial"/>
                <a:cs typeface="Arial"/>
              </a:rPr>
              <a:t>Politiques du </a:t>
            </a:r>
            <a:r>
              <a:rPr sz="1200" dirty="0">
                <a:latin typeface="Arial"/>
                <a:cs typeface="Arial"/>
              </a:rPr>
              <a:t>secteur financier</a:t>
            </a: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spc="-10" dirty="0">
                <a:latin typeface="Arial"/>
                <a:cs typeface="Arial"/>
              </a:rPr>
              <a:t>Supervision </a:t>
            </a:r>
            <a:r>
              <a:rPr sz="1200" dirty="0">
                <a:latin typeface="Arial"/>
                <a:cs typeface="Arial"/>
              </a:rPr>
              <a:t>bancaire</a:t>
            </a:r>
          </a:p>
          <a:p>
            <a:pPr marL="184150" marR="508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Système de prévision et d'</a:t>
            </a:r>
            <a:r>
              <a:rPr sz="1200" spc="-10" dirty="0">
                <a:latin typeface="Arial"/>
                <a:cs typeface="Arial"/>
              </a:rPr>
              <a:t>analyse </a:t>
            </a:r>
            <a:r>
              <a:rPr sz="1200" dirty="0">
                <a:latin typeface="Arial"/>
                <a:cs typeface="Arial"/>
              </a:rPr>
              <a:t>politique </a:t>
            </a:r>
            <a:r>
              <a:rPr sz="1200" spc="-10" dirty="0">
                <a:latin typeface="Arial"/>
                <a:cs typeface="Arial"/>
              </a:rPr>
              <a:t>(FPAS)</a:t>
            </a:r>
            <a:endParaRPr sz="12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spc="-10" dirty="0">
                <a:latin typeface="Arial"/>
                <a:cs typeface="Arial"/>
              </a:rPr>
              <a:t>Politique </a:t>
            </a:r>
            <a:r>
              <a:rPr sz="1200" dirty="0">
                <a:latin typeface="Arial"/>
                <a:cs typeface="Arial"/>
              </a:rPr>
              <a:t>monétaire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Utilisé dans les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opérations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quotidiennes</a:t>
            </a:r>
            <a:endParaRPr sz="1200" dirty="0">
              <a:latin typeface="Arial"/>
              <a:cs typeface="Arial"/>
            </a:endParaRPr>
          </a:p>
          <a:p>
            <a:pPr marL="184150" marR="13335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Élaboration de statistiques </a:t>
            </a:r>
            <a:r>
              <a:rPr sz="1200" spc="-10" dirty="0">
                <a:latin typeface="Arial"/>
                <a:cs typeface="Arial"/>
              </a:rPr>
              <a:t>sectorielles </a:t>
            </a:r>
            <a:r>
              <a:rPr sz="1200" dirty="0">
                <a:latin typeface="Arial"/>
                <a:cs typeface="Arial"/>
              </a:rPr>
              <a:t>pertinentes, telles que les statistiques monétaires </a:t>
            </a:r>
            <a:r>
              <a:rPr sz="1200" spc="-25" dirty="0">
                <a:latin typeface="Arial"/>
                <a:cs typeface="Arial"/>
              </a:rPr>
              <a:t>et les statistiques de la balance des paiements</a:t>
            </a:r>
            <a:r>
              <a:rPr lang="pt-PT" sz="1200" spc="-25" dirty="0">
                <a:latin typeface="Arial"/>
                <a:cs typeface="Arial"/>
              </a:rPr>
              <a:t> (BOP)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5480" y="4634618"/>
            <a:ext cx="223012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Littérature utilisée comme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support de lecture</a:t>
            </a:r>
            <a:endParaRPr sz="12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spc="-10" dirty="0">
                <a:latin typeface="Arial"/>
                <a:cs typeface="Arial"/>
              </a:rPr>
              <a:t>Prêts </a:t>
            </a:r>
            <a:r>
              <a:rPr lang="pt-PT" sz="1200" spc="-10" dirty="0">
                <a:latin typeface="Arial"/>
                <a:cs typeface="Arial"/>
              </a:rPr>
              <a:t>entre pairs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5480" y="5201440"/>
            <a:ext cx="314452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Identification de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solutions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personnalisées</a:t>
            </a:r>
            <a:endParaRPr sz="1200" dirty="0">
              <a:latin typeface="Arial"/>
              <a:cs typeface="Arial"/>
            </a:endParaRPr>
          </a:p>
          <a:p>
            <a:pPr marL="184150" marR="508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Élaboration de </a:t>
            </a:r>
            <a:r>
              <a:rPr sz="1200" spc="-10" dirty="0">
                <a:latin typeface="Arial"/>
                <a:cs typeface="Arial"/>
              </a:rPr>
              <a:t>scénarios de </a:t>
            </a:r>
            <a:r>
              <a:rPr sz="1200" dirty="0">
                <a:latin typeface="Arial"/>
                <a:cs typeface="Arial"/>
              </a:rPr>
              <a:t>référence et de </a:t>
            </a:r>
            <a:r>
              <a:rPr sz="1200" spc="-10" dirty="0">
                <a:latin typeface="Arial"/>
                <a:cs typeface="Arial"/>
              </a:rPr>
              <a:t>scénarios </a:t>
            </a:r>
            <a:r>
              <a:rPr sz="1200" dirty="0">
                <a:latin typeface="Arial"/>
                <a:cs typeface="Arial"/>
              </a:rPr>
              <a:t>alternatifs </a:t>
            </a:r>
            <a:r>
              <a:rPr sz="1200" spc="-10" dirty="0">
                <a:latin typeface="Arial"/>
                <a:cs typeface="Arial"/>
              </a:rPr>
              <a:t>spécifiques à chaque pays dans </a:t>
            </a:r>
            <a:r>
              <a:rPr sz="1200" dirty="0">
                <a:latin typeface="Arial"/>
                <a:cs typeface="Arial"/>
              </a:rPr>
              <a:t>le cadre des </a:t>
            </a:r>
            <a:r>
              <a:rPr sz="1200" spc="-10" dirty="0">
                <a:latin typeface="Arial"/>
                <a:cs typeface="Arial"/>
              </a:rPr>
              <a:t>discussions sur la politique </a:t>
            </a:r>
            <a:r>
              <a:rPr sz="1200" dirty="0">
                <a:latin typeface="Arial"/>
                <a:cs typeface="Arial"/>
              </a:rPr>
              <a:t>monétaire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385564" y="1849211"/>
            <a:ext cx="200151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Discussion sur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la manière dont les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différentes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théories économiques </a:t>
            </a:r>
            <a:r>
              <a:rPr sz="1200" b="1" spc="-25" dirty="0">
                <a:solidFill>
                  <a:srgbClr val="AC8700"/>
                </a:solidFill>
                <a:latin typeface="Arial"/>
                <a:cs typeface="Arial"/>
              </a:rPr>
              <a:t>peuvent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se concrétiser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85565" y="2619755"/>
            <a:ext cx="22815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spcBef>
                <a:spcPts val="100"/>
              </a:spcBef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La politique monétaire sous </a:t>
            </a:r>
            <a:r>
              <a:rPr sz="1200" spc="-10" dirty="0">
                <a:latin typeface="Arial"/>
                <a:cs typeface="Arial"/>
              </a:rPr>
              <a:t>différents régimes de </a:t>
            </a:r>
            <a:r>
              <a:rPr sz="1200" dirty="0">
                <a:latin typeface="Arial"/>
                <a:cs typeface="Arial"/>
              </a:rPr>
              <a:t>change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385565" y="3168396"/>
            <a:ext cx="18262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Connaissance de l'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expérience d'autres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pays</a:t>
            </a:r>
            <a:endParaRPr sz="1200" dirty="0">
              <a:latin typeface="Arial"/>
              <a:cs typeface="Arial"/>
            </a:endParaRPr>
          </a:p>
          <a:p>
            <a:pPr marL="184150" marR="2286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La microfinance dans </a:t>
            </a:r>
            <a:r>
              <a:rPr sz="1200" spc="-10" dirty="0">
                <a:latin typeface="Arial"/>
                <a:cs typeface="Arial"/>
              </a:rPr>
              <a:t>différents pays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85565" y="4082795"/>
            <a:ext cx="214820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Utilisé pour la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formation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interne</a:t>
            </a:r>
            <a:endParaRPr sz="12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Partage des connaissances avec l</a:t>
            </a:r>
            <a:r>
              <a:rPr lang="pt-PT" sz="1200" dirty="0">
                <a:latin typeface="Arial"/>
                <a:cs typeface="Arial"/>
              </a:rPr>
              <a:t>es membres des équipes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85585" y="2071115"/>
            <a:ext cx="2327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Mise en réseau</a:t>
            </a:r>
            <a:endParaRPr sz="12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Demander des éclaircissements à </a:t>
            </a:r>
            <a:r>
              <a:rPr sz="1200" spc="-10" dirty="0">
                <a:latin typeface="Arial"/>
                <a:cs typeface="Arial"/>
              </a:rPr>
              <a:t>ses pairs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85585" y="2619755"/>
            <a:ext cx="2343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Amélioration des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engagements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internes et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externes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85585" y="2985515"/>
            <a:ext cx="16319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0"/>
              </a:spcBef>
              <a:buChar char="•"/>
              <a:tabLst>
                <a:tab pos="184150" algn="l"/>
              </a:tabLst>
            </a:pPr>
            <a:r>
              <a:rPr sz="1200" spc="-10" dirty="0">
                <a:latin typeface="Arial"/>
                <a:cs typeface="Arial"/>
              </a:rPr>
              <a:t>Travail d'équipe</a:t>
            </a:r>
            <a:endParaRPr sz="12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lang="pt-PT" sz="1200" spc="-10" dirty="0">
                <a:latin typeface="Arial"/>
                <a:cs typeface="Arial"/>
              </a:rPr>
              <a:t>Aptitudes à parler en public</a:t>
            </a:r>
            <a:endParaRPr sz="12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spc="-10" dirty="0">
                <a:latin typeface="Arial"/>
                <a:cs typeface="Arial"/>
              </a:rPr>
              <a:t>Gestion du </a:t>
            </a:r>
            <a:r>
              <a:rPr sz="1200" dirty="0">
                <a:latin typeface="Arial"/>
                <a:cs typeface="Arial"/>
              </a:rPr>
              <a:t>temps</a:t>
            </a:r>
          </a:p>
          <a:p>
            <a:pPr marL="18415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Une meilleure </a:t>
            </a:r>
            <a:r>
              <a:rPr sz="1200" spc="-10" dirty="0">
                <a:latin typeface="Arial"/>
                <a:cs typeface="Arial"/>
              </a:rPr>
              <a:t>confiance en soi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9725" y="212610"/>
            <a:ext cx="6591934" cy="783590"/>
            <a:chOff x="619725" y="212610"/>
            <a:chExt cx="6591934" cy="7835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9725" y="412995"/>
              <a:ext cx="2518193" cy="30057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21329" y="212610"/>
              <a:ext cx="4190238" cy="78332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AC8700"/>
                </a:solidFill>
              </a:rPr>
              <a:t>Diffusion </a:t>
            </a:r>
            <a:r>
              <a:rPr dirty="0"/>
              <a:t>des connaissances </a:t>
            </a:r>
            <a:r>
              <a:rPr spc="-10" dirty="0"/>
              <a:t>acquises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3062" y="914400"/>
            <a:ext cx="5431537" cy="47628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970" indent="-128905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L'aperçu des cours de formation et les informations recueillies sont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partagés</a:t>
            </a:r>
            <a:endParaRPr sz="1200" dirty="0">
              <a:latin typeface="Arial"/>
              <a:cs typeface="Arial"/>
            </a:endParaRPr>
          </a:p>
          <a:p>
            <a:pPr marL="14097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avec les autres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membres de l'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équipe</a:t>
            </a:r>
            <a:endParaRPr sz="1200" dirty="0">
              <a:latin typeface="Arial"/>
              <a:cs typeface="Arial"/>
            </a:endParaRPr>
          </a:p>
          <a:p>
            <a:pPr marL="551815" lvl="1" indent="-179705">
              <a:lnSpc>
                <a:spcPct val="100000"/>
              </a:lnSpc>
              <a:spcBef>
                <a:spcPts val="500"/>
              </a:spcBef>
              <a:buFont typeface="Wingdings"/>
              <a:buChar char=""/>
              <a:tabLst>
                <a:tab pos="552450" algn="l"/>
              </a:tabLst>
            </a:pPr>
            <a:r>
              <a:rPr sz="1200" spc="-10" dirty="0">
                <a:latin typeface="Arial"/>
                <a:cs typeface="Arial"/>
              </a:rPr>
              <a:t>Séries de </a:t>
            </a:r>
            <a:r>
              <a:rPr sz="1200" dirty="0">
                <a:latin typeface="Arial"/>
                <a:cs typeface="Arial"/>
              </a:rPr>
              <a:t>prévisions de politique monétaire</a:t>
            </a:r>
          </a:p>
          <a:p>
            <a:pPr marL="501015" marR="5080" lvl="1" indent="-128270">
              <a:lnSpc>
                <a:spcPct val="100000"/>
              </a:lnSpc>
              <a:spcBef>
                <a:spcPts val="500"/>
              </a:spcBef>
              <a:buFont typeface="Wingdings"/>
              <a:buChar char=""/>
              <a:tabLst>
                <a:tab pos="552450" algn="l"/>
              </a:tabLst>
            </a:pPr>
            <a:r>
              <a:rPr sz="1200" dirty="0">
                <a:latin typeface="Arial"/>
                <a:cs typeface="Arial"/>
              </a:rPr>
              <a:t>Les contributions ou les conseils fournis au cours des discussions techniques </a:t>
            </a:r>
            <a:r>
              <a:rPr sz="1200" spc="-25" dirty="0">
                <a:latin typeface="Arial"/>
                <a:cs typeface="Arial"/>
              </a:rPr>
              <a:t>peuvent </a:t>
            </a:r>
            <a:r>
              <a:rPr sz="1200" dirty="0">
                <a:latin typeface="Arial"/>
                <a:cs typeface="Arial"/>
              </a:rPr>
              <a:t>conduire à des révisions des opérations ou des </a:t>
            </a:r>
            <a:r>
              <a:rPr sz="1200" spc="-10" dirty="0">
                <a:latin typeface="Arial"/>
                <a:cs typeface="Arial"/>
              </a:rPr>
              <a:t>dossiers de </a:t>
            </a:r>
            <a:r>
              <a:rPr sz="1200" dirty="0">
                <a:latin typeface="Arial"/>
                <a:cs typeface="Arial"/>
              </a:rPr>
              <a:t>travail.</a:t>
            </a:r>
          </a:p>
          <a:p>
            <a:pPr lvl="1">
              <a:lnSpc>
                <a:spcPct val="100000"/>
              </a:lnSpc>
              <a:buFont typeface="Wingdings"/>
              <a:buChar char=""/>
            </a:pPr>
            <a:endParaRPr sz="13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1300" dirty="0">
              <a:latin typeface="Arial"/>
              <a:cs typeface="Arial"/>
            </a:endParaRPr>
          </a:p>
          <a:p>
            <a:pPr marL="140970" marR="149860" indent="-128905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Un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rapport de formation </a:t>
            </a:r>
            <a:r>
              <a:rPr sz="1200" dirty="0">
                <a:latin typeface="Arial"/>
                <a:cs typeface="Arial"/>
              </a:rPr>
              <a:t>est produit, recommandant la mise en œuvre </a:t>
            </a:r>
            <a:r>
              <a:rPr sz="1200" spc="-25" dirty="0">
                <a:latin typeface="Arial"/>
                <a:cs typeface="Arial"/>
              </a:rPr>
              <a:t>des </a:t>
            </a:r>
            <a:r>
              <a:rPr sz="1200" dirty="0">
                <a:latin typeface="Arial"/>
                <a:cs typeface="Arial"/>
              </a:rPr>
              <a:t>nouvelles </a:t>
            </a:r>
            <a:r>
              <a:rPr sz="1200" spc="-10" dirty="0">
                <a:latin typeface="Arial"/>
                <a:cs typeface="Arial"/>
              </a:rPr>
              <a:t>idées/connaissances </a:t>
            </a:r>
            <a:r>
              <a:rPr sz="1200" dirty="0">
                <a:latin typeface="Arial"/>
                <a:cs typeface="Arial"/>
              </a:rPr>
              <a:t>issues des </a:t>
            </a:r>
            <a:r>
              <a:rPr sz="1200" spc="-10" dirty="0">
                <a:latin typeface="Arial"/>
                <a:cs typeface="Arial"/>
              </a:rPr>
              <a:t>cours </a:t>
            </a:r>
            <a:r>
              <a:rPr sz="1200" dirty="0">
                <a:latin typeface="Arial"/>
                <a:cs typeface="Arial"/>
              </a:rPr>
              <a:t>spécifiques.</a:t>
            </a:r>
          </a:p>
          <a:p>
            <a:pPr>
              <a:lnSpc>
                <a:spcPct val="100000"/>
              </a:lnSpc>
              <a:buFont typeface="Courier New"/>
              <a:buChar char="o"/>
            </a:pP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ourier New"/>
              <a:buChar char="o"/>
            </a:pPr>
            <a:endParaRPr sz="1650" dirty="0">
              <a:latin typeface="Arial"/>
              <a:cs typeface="Arial"/>
            </a:endParaRPr>
          </a:p>
          <a:p>
            <a:pPr marL="140970" marR="280670" indent="-128905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Les connaissances acquises sont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intégrées dans des manuels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et/ou des lignes directrices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internes.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Courier New"/>
              <a:buChar char="o"/>
            </a:pP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ourier New"/>
              <a:buChar char="o"/>
            </a:pPr>
            <a:endParaRPr sz="1650" dirty="0">
              <a:latin typeface="Arial"/>
              <a:cs typeface="Arial"/>
            </a:endParaRPr>
          </a:p>
          <a:p>
            <a:pPr marL="140970" marR="349885" indent="-128905">
              <a:lnSpc>
                <a:spcPct val="100000"/>
              </a:lnSpc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Les méthodologies apprises sont présentées et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expliquées dans des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documents de travail.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Courier New"/>
              <a:buChar char="o"/>
            </a:pP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ourier New"/>
              <a:buChar char="o"/>
            </a:pPr>
            <a:endParaRPr sz="1650" dirty="0">
              <a:latin typeface="Arial"/>
              <a:cs typeface="Arial"/>
            </a:endParaRPr>
          </a:p>
          <a:p>
            <a:pPr marL="140970" indent="-128905">
              <a:lnSpc>
                <a:spcPct val="100000"/>
              </a:lnSpc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Les expériences nationales sont partagées dans le cadre d'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ateliers</a:t>
            </a:r>
            <a:endParaRPr sz="1200" dirty="0">
              <a:latin typeface="Arial"/>
              <a:cs typeface="Arial"/>
            </a:endParaRPr>
          </a:p>
          <a:p>
            <a:pPr marL="501015" marR="320675" lvl="1" indent="-128270">
              <a:lnSpc>
                <a:spcPct val="100000"/>
              </a:lnSpc>
              <a:spcBef>
                <a:spcPts val="500"/>
              </a:spcBef>
              <a:buFont typeface="Wingdings"/>
              <a:buChar char=""/>
              <a:tabLst>
                <a:tab pos="552450" algn="l"/>
              </a:tabLst>
            </a:pPr>
            <a:r>
              <a:rPr sz="1200" dirty="0">
                <a:latin typeface="Arial"/>
                <a:cs typeface="Arial"/>
              </a:rPr>
              <a:t>L'expérience du CBS en matière de </a:t>
            </a:r>
            <a:r>
              <a:rPr sz="1200" spc="-20" dirty="0">
                <a:latin typeface="Arial"/>
                <a:cs typeface="Arial"/>
              </a:rPr>
              <a:t>FPAS a </a:t>
            </a:r>
            <a:r>
              <a:rPr sz="1200" dirty="0">
                <a:latin typeface="Arial"/>
                <a:cs typeface="Arial"/>
              </a:rPr>
              <a:t>été partagée dans le cadre de l'atelier de </a:t>
            </a:r>
            <a:r>
              <a:rPr sz="1200" spc="-2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’</a:t>
            </a:r>
            <a:r>
              <a:rPr lang="pt-PT" sz="1200" dirty="0">
                <a:latin typeface="Arial"/>
                <a:cs typeface="Arial"/>
              </a:rPr>
              <a:t>IFA </a:t>
            </a:r>
            <a:r>
              <a:rPr sz="1200" dirty="0">
                <a:latin typeface="Arial"/>
                <a:cs typeface="Arial"/>
              </a:rPr>
              <a:t>sur les </a:t>
            </a:r>
            <a:r>
              <a:rPr sz="1200" spc="-20" dirty="0">
                <a:latin typeface="Arial"/>
                <a:cs typeface="Arial"/>
              </a:rPr>
              <a:t>FPAS.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35673" y="1108710"/>
            <a:ext cx="1043940" cy="10447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35673" y="3696461"/>
            <a:ext cx="1043940" cy="10447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35673" y="2351532"/>
            <a:ext cx="1043940" cy="10447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44831" y="4914265"/>
            <a:ext cx="1025625" cy="10269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8525" y="314718"/>
            <a:ext cx="8086725" cy="1167765"/>
            <a:chOff x="398525" y="314718"/>
            <a:chExt cx="8086725" cy="11677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6067" y="515103"/>
              <a:ext cx="4787381" cy="3643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07329" y="314718"/>
              <a:ext cx="3177539" cy="78332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525" y="698766"/>
              <a:ext cx="6111240" cy="78332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5469" y="319024"/>
            <a:ext cx="7648066" cy="1363449"/>
          </a:xfrm>
          <a:prstGeom prst="rect">
            <a:avLst/>
          </a:prstGeom>
        </p:spPr>
        <p:txBody>
          <a:bodyPr vert="horz" wrap="square" lIns="0" tIns="131063" rIns="0" bIns="0" rtlCol="0">
            <a:spAutoFit/>
          </a:bodyPr>
          <a:lstStyle/>
          <a:p>
            <a:pPr marL="37465">
              <a:lnSpc>
                <a:spcPts val="3190"/>
              </a:lnSpc>
              <a:spcBef>
                <a:spcPts val="100"/>
              </a:spcBef>
            </a:pPr>
            <a:r>
              <a:rPr sz="2400" dirty="0">
                <a:solidFill>
                  <a:srgbClr val="AC8700"/>
                </a:solidFill>
              </a:rPr>
              <a:t>Importance de la formation </a:t>
            </a:r>
            <a:r>
              <a:rPr lang="pt-PT" sz="2400" dirty="0">
                <a:solidFill>
                  <a:srgbClr val="AC8700"/>
                </a:solidFill>
              </a:rPr>
              <a:t>de l’IFA</a:t>
            </a:r>
            <a:r>
              <a:rPr sz="2400" dirty="0">
                <a:solidFill>
                  <a:srgbClr val="AC8700"/>
                </a:solidFill>
              </a:rPr>
              <a:t> </a:t>
            </a:r>
            <a:r>
              <a:rPr sz="2400" dirty="0"/>
              <a:t>dans le cadre d</a:t>
            </a:r>
            <a:r>
              <a:rPr lang="pt-PT" sz="2400" dirty="0"/>
              <a:t>e la </a:t>
            </a:r>
            <a:r>
              <a:rPr sz="2400" spc="-10" dirty="0"/>
              <a:t>Stratégie de </a:t>
            </a:r>
            <a:r>
              <a:rPr lang="pt-PT" sz="2400" spc="-10" dirty="0"/>
              <a:t>D</a:t>
            </a:r>
            <a:r>
              <a:rPr sz="2400" dirty="0"/>
              <a:t>éveloppement des </a:t>
            </a:r>
            <a:r>
              <a:rPr lang="pt-PT" sz="2400" dirty="0"/>
              <a:t>C</a:t>
            </a:r>
            <a:r>
              <a:rPr sz="2400" dirty="0"/>
              <a:t>apacités</a:t>
            </a:r>
            <a:r>
              <a:rPr lang="pt-PT" sz="2400" dirty="0"/>
              <a:t> du CBS</a:t>
            </a:r>
            <a:endParaRPr sz="2400" dirty="0"/>
          </a:p>
        </p:txBody>
      </p:sp>
      <p:sp>
        <p:nvSpPr>
          <p:cNvPr id="7" name="object 7"/>
          <p:cNvSpPr txBox="1"/>
          <p:nvPr/>
        </p:nvSpPr>
        <p:spPr>
          <a:xfrm>
            <a:off x="1018794" y="1851405"/>
            <a:ext cx="4137025" cy="3760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970" marR="5080" indent="-128905" algn="just">
              <a:lnSpc>
                <a:spcPct val="100000"/>
              </a:lnSpc>
              <a:spcBef>
                <a:spcPts val="100"/>
              </a:spcBef>
              <a:buClr>
                <a:srgbClr val="002E5F"/>
              </a:buClr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Les formations se concentrent sur des domaines très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pertinents pour </a:t>
            </a:r>
            <a:r>
              <a:rPr sz="1200" b="1" spc="-25" dirty="0">
                <a:solidFill>
                  <a:srgbClr val="AC8700"/>
                </a:solidFill>
                <a:latin typeface="Arial"/>
                <a:cs typeface="Arial"/>
              </a:rPr>
              <a:t>nos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prestations</a:t>
            </a:r>
            <a:r>
              <a:rPr sz="1200" b="1" spc="125" dirty="0">
                <a:solidFill>
                  <a:srgbClr val="AC8700"/>
                </a:solidFill>
                <a:latin typeface="Arial"/>
                <a:cs typeface="Arial"/>
              </a:rPr>
              <a:t>, par exemple </a:t>
            </a:r>
            <a:r>
              <a:rPr sz="1200" dirty="0">
                <a:latin typeface="Arial"/>
                <a:cs typeface="Arial"/>
              </a:rPr>
              <a:t>la compilation de statistiques et les </a:t>
            </a:r>
            <a:r>
              <a:rPr sz="1200" spc="-10" dirty="0">
                <a:latin typeface="Arial"/>
                <a:cs typeface="Arial"/>
              </a:rPr>
              <a:t>aspects politiques.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02E5F"/>
              </a:buClr>
              <a:buFont typeface="Courier New"/>
              <a:buChar char="o"/>
            </a:pP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2E5F"/>
              </a:buClr>
              <a:buFont typeface="Courier New"/>
              <a:buChar char="o"/>
            </a:pPr>
            <a:endParaRPr sz="1300" dirty="0">
              <a:latin typeface="Arial"/>
              <a:cs typeface="Arial"/>
            </a:endParaRPr>
          </a:p>
          <a:p>
            <a:pPr marL="140970" marR="5080" indent="-128905" algn="just">
              <a:lnSpc>
                <a:spcPct val="100000"/>
              </a:lnSpc>
              <a:buClr>
                <a:srgbClr val="002E5F"/>
              </a:buClr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Outil de développement pouvant être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utilisé à différents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niveaux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d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'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expérience du personnel</a:t>
            </a:r>
            <a:r>
              <a:rPr sz="1200" dirty="0">
                <a:latin typeface="Arial"/>
                <a:cs typeface="Arial"/>
              </a:rPr>
              <a:t>, c'est-à-dire à partir </a:t>
            </a:r>
            <a:r>
              <a:rPr sz="1200" spc="-10" dirty="0">
                <a:latin typeface="Arial"/>
                <a:cs typeface="Arial"/>
              </a:rPr>
              <a:t>du </a:t>
            </a:r>
            <a:r>
              <a:rPr sz="1200" dirty="0">
                <a:latin typeface="Arial"/>
                <a:cs typeface="Arial"/>
              </a:rPr>
              <a:t>niveau d</a:t>
            </a:r>
            <a:r>
              <a:rPr lang="pt-PT" sz="1200" dirty="0">
                <a:latin typeface="Arial"/>
                <a:cs typeface="Arial"/>
              </a:rPr>
              <a:t>ébutant et suivants.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02E5F"/>
              </a:buClr>
              <a:buFont typeface="Courier New"/>
              <a:buChar char="o"/>
            </a:pP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2E5F"/>
              </a:buClr>
              <a:buFont typeface="Courier New"/>
              <a:buChar char="o"/>
            </a:pPr>
            <a:endParaRPr sz="1650" dirty="0">
              <a:latin typeface="Arial"/>
              <a:cs typeface="Arial"/>
            </a:endParaRPr>
          </a:p>
          <a:p>
            <a:pPr marL="140970" indent="-128905">
              <a:lnSpc>
                <a:spcPct val="100000"/>
              </a:lnSpc>
              <a:buClr>
                <a:srgbClr val="002E5F"/>
              </a:buClr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Le personnel nouvellement affecté à certaines fonctions peut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acquérir des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connaissances</a:t>
            </a:r>
            <a:r>
              <a:rPr lang="pt-PT" sz="1200" b="1" spc="-10" dirty="0">
                <a:solidFill>
                  <a:srgbClr val="AC8700"/>
                </a:solidFill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renforcer les capacités </a:t>
            </a:r>
            <a:r>
              <a:rPr sz="1200" dirty="0">
                <a:latin typeface="Arial"/>
                <a:cs typeface="Arial"/>
              </a:rPr>
              <a:t>dans des domaines clés afin de mieux s'adapter à leur nouveau </a:t>
            </a:r>
            <a:r>
              <a:rPr sz="1200" spc="-20" dirty="0">
                <a:latin typeface="Arial"/>
                <a:cs typeface="Arial"/>
              </a:rPr>
              <a:t>rôle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 dirty="0">
              <a:latin typeface="Arial"/>
              <a:cs typeface="Arial"/>
            </a:endParaRPr>
          </a:p>
          <a:p>
            <a:pPr marL="140970" indent="-128905">
              <a:lnSpc>
                <a:spcPct val="100000"/>
              </a:lnSpc>
              <a:buClr>
                <a:srgbClr val="002E5F"/>
              </a:buClr>
              <a:buFont typeface="Courier New"/>
              <a:buChar char="o"/>
              <a:tabLst>
                <a:tab pos="141605" algn="l"/>
              </a:tabLst>
            </a:pPr>
            <a:r>
              <a:rPr sz="1200" dirty="0">
                <a:latin typeface="Arial"/>
                <a:cs typeface="Arial"/>
              </a:rPr>
              <a:t>Ateliers et séminaires qui co</a:t>
            </a:r>
            <a:r>
              <a:rPr lang="pt-PT" sz="1200" dirty="0">
                <a:latin typeface="Arial"/>
                <a:cs typeface="Arial"/>
              </a:rPr>
              <a:t>ncernent principalement</a:t>
            </a:r>
            <a:endParaRPr sz="1200" dirty="0">
              <a:latin typeface="Arial"/>
              <a:cs typeface="Arial"/>
            </a:endParaRPr>
          </a:p>
          <a:p>
            <a:pPr marL="140970">
              <a:lnSpc>
                <a:spcPct val="100000"/>
              </a:lnSpc>
            </a:pPr>
            <a:r>
              <a:rPr lang="pt-PT" sz="1200" b="1" dirty="0">
                <a:solidFill>
                  <a:srgbClr val="AC8700"/>
                </a:solidFill>
                <a:latin typeface="Arial"/>
                <a:cs typeface="Arial"/>
              </a:rPr>
              <a:t>l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es études de cas par pays</a:t>
            </a:r>
            <a:r>
              <a:rPr lang="pt-PT" sz="1200" b="1" dirty="0">
                <a:solidFill>
                  <a:srgbClr val="AC8700"/>
                </a:solidFill>
                <a:latin typeface="Arial"/>
                <a:cs typeface="Arial"/>
              </a:rPr>
              <a:t>,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 fournissent des </a:t>
            </a:r>
            <a:r>
              <a:rPr sz="1200" b="1" spc="-10" dirty="0">
                <a:solidFill>
                  <a:srgbClr val="AC8700"/>
                </a:solidFill>
                <a:latin typeface="Arial"/>
                <a:cs typeface="Arial"/>
              </a:rPr>
              <a:t>informations </a:t>
            </a:r>
            <a:r>
              <a:rPr sz="1200" b="1" dirty="0">
                <a:solidFill>
                  <a:srgbClr val="AC8700"/>
                </a:solidFill>
                <a:latin typeface="Arial"/>
                <a:cs typeface="Arial"/>
              </a:rPr>
              <a:t>utiles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94703" y="1708404"/>
            <a:ext cx="1103376" cy="11026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98429" y="3144922"/>
            <a:ext cx="903568" cy="101029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90715" y="4436409"/>
            <a:ext cx="911352" cy="8563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25765" y="1612709"/>
            <a:ext cx="7085965" cy="4015740"/>
            <a:chOff x="1425765" y="1612709"/>
            <a:chExt cx="7085965" cy="4015740"/>
          </a:xfrm>
        </p:grpSpPr>
        <p:sp>
          <p:nvSpPr>
            <p:cNvPr id="3" name="object 3"/>
            <p:cNvSpPr/>
            <p:nvPr/>
          </p:nvSpPr>
          <p:spPr>
            <a:xfrm>
              <a:off x="1432432" y="1619377"/>
              <a:ext cx="844550" cy="4002404"/>
            </a:xfrm>
            <a:custGeom>
              <a:avLst/>
              <a:gdLst/>
              <a:ahLst/>
              <a:cxnLst/>
              <a:rect l="l" t="t" r="r" b="b"/>
              <a:pathLst>
                <a:path w="844550" h="4002404">
                  <a:moveTo>
                    <a:pt x="15239" y="0"/>
                  </a:moveTo>
                  <a:lnTo>
                    <a:pt x="49063" y="34393"/>
                  </a:lnTo>
                  <a:lnTo>
                    <a:pt x="82182" y="69215"/>
                  </a:lnTo>
                  <a:lnTo>
                    <a:pt x="114597" y="104458"/>
                  </a:lnTo>
                  <a:lnTo>
                    <a:pt x="146307" y="140111"/>
                  </a:lnTo>
                  <a:lnTo>
                    <a:pt x="177312" y="176166"/>
                  </a:lnTo>
                  <a:lnTo>
                    <a:pt x="207612" y="212613"/>
                  </a:lnTo>
                  <a:lnTo>
                    <a:pt x="237208" y="249444"/>
                  </a:lnTo>
                  <a:lnTo>
                    <a:pt x="266099" y="286650"/>
                  </a:lnTo>
                  <a:lnTo>
                    <a:pt x="294286" y="324222"/>
                  </a:lnTo>
                  <a:lnTo>
                    <a:pt x="321767" y="362150"/>
                  </a:lnTo>
                  <a:lnTo>
                    <a:pt x="348544" y="400426"/>
                  </a:lnTo>
                  <a:lnTo>
                    <a:pt x="374617" y="439041"/>
                  </a:lnTo>
                  <a:lnTo>
                    <a:pt x="399985" y="477985"/>
                  </a:lnTo>
                  <a:lnTo>
                    <a:pt x="424648" y="517249"/>
                  </a:lnTo>
                  <a:lnTo>
                    <a:pt x="448606" y="556825"/>
                  </a:lnTo>
                  <a:lnTo>
                    <a:pt x="471860" y="596704"/>
                  </a:lnTo>
                  <a:lnTo>
                    <a:pt x="494409" y="636876"/>
                  </a:lnTo>
                  <a:lnTo>
                    <a:pt x="516254" y="677332"/>
                  </a:lnTo>
                  <a:lnTo>
                    <a:pt x="537394" y="718064"/>
                  </a:lnTo>
                  <a:lnTo>
                    <a:pt x="557829" y="759062"/>
                  </a:lnTo>
                  <a:lnTo>
                    <a:pt x="577560" y="800317"/>
                  </a:lnTo>
                  <a:lnTo>
                    <a:pt x="596585" y="841821"/>
                  </a:lnTo>
                  <a:lnTo>
                    <a:pt x="614907" y="883564"/>
                  </a:lnTo>
                  <a:lnTo>
                    <a:pt x="632523" y="925537"/>
                  </a:lnTo>
                  <a:lnTo>
                    <a:pt x="649435" y="967731"/>
                  </a:lnTo>
                  <a:lnTo>
                    <a:pt x="665642" y="1010138"/>
                  </a:lnTo>
                  <a:lnTo>
                    <a:pt x="681145" y="1052748"/>
                  </a:lnTo>
                  <a:lnTo>
                    <a:pt x="695943" y="1095551"/>
                  </a:lnTo>
                  <a:lnTo>
                    <a:pt x="710036" y="1138540"/>
                  </a:lnTo>
                  <a:lnTo>
                    <a:pt x="723425" y="1181705"/>
                  </a:lnTo>
                  <a:lnTo>
                    <a:pt x="736108" y="1225037"/>
                  </a:lnTo>
                  <a:lnTo>
                    <a:pt x="748088" y="1268527"/>
                  </a:lnTo>
                  <a:lnTo>
                    <a:pt x="759362" y="1312166"/>
                  </a:lnTo>
                  <a:lnTo>
                    <a:pt x="769932" y="1355945"/>
                  </a:lnTo>
                  <a:lnTo>
                    <a:pt x="779797" y="1399855"/>
                  </a:lnTo>
                  <a:lnTo>
                    <a:pt x="788958" y="1443887"/>
                  </a:lnTo>
                  <a:lnTo>
                    <a:pt x="797414" y="1488031"/>
                  </a:lnTo>
                  <a:lnTo>
                    <a:pt x="805165" y="1532280"/>
                  </a:lnTo>
                  <a:lnTo>
                    <a:pt x="812212" y="1576623"/>
                  </a:lnTo>
                  <a:lnTo>
                    <a:pt x="818554" y="1621052"/>
                  </a:lnTo>
                  <a:lnTo>
                    <a:pt x="824191" y="1665558"/>
                  </a:lnTo>
                  <a:lnTo>
                    <a:pt x="829124" y="1710131"/>
                  </a:lnTo>
                  <a:lnTo>
                    <a:pt x="833352" y="1754763"/>
                  </a:lnTo>
                  <a:lnTo>
                    <a:pt x="836875" y="1799445"/>
                  </a:lnTo>
                  <a:lnTo>
                    <a:pt x="839694" y="1844168"/>
                  </a:lnTo>
                  <a:lnTo>
                    <a:pt x="841808" y="1888922"/>
                  </a:lnTo>
                  <a:lnTo>
                    <a:pt x="843217" y="1933699"/>
                  </a:lnTo>
                  <a:lnTo>
                    <a:pt x="843922" y="1978489"/>
                  </a:lnTo>
                  <a:lnTo>
                    <a:pt x="843922" y="2023283"/>
                  </a:lnTo>
                  <a:lnTo>
                    <a:pt x="843217" y="2068074"/>
                  </a:lnTo>
                  <a:lnTo>
                    <a:pt x="841808" y="2112850"/>
                  </a:lnTo>
                  <a:lnTo>
                    <a:pt x="839694" y="2157604"/>
                  </a:lnTo>
                  <a:lnTo>
                    <a:pt x="836875" y="2202327"/>
                  </a:lnTo>
                  <a:lnTo>
                    <a:pt x="833352" y="2247009"/>
                  </a:lnTo>
                  <a:lnTo>
                    <a:pt x="829124" y="2291641"/>
                  </a:lnTo>
                  <a:lnTo>
                    <a:pt x="824191" y="2336215"/>
                  </a:lnTo>
                  <a:lnTo>
                    <a:pt x="818554" y="2380720"/>
                  </a:lnTo>
                  <a:lnTo>
                    <a:pt x="812212" y="2425149"/>
                  </a:lnTo>
                  <a:lnTo>
                    <a:pt x="805165" y="2469493"/>
                  </a:lnTo>
                  <a:lnTo>
                    <a:pt x="797414" y="2513741"/>
                  </a:lnTo>
                  <a:lnTo>
                    <a:pt x="788958" y="2557886"/>
                  </a:lnTo>
                  <a:lnTo>
                    <a:pt x="779797" y="2601918"/>
                  </a:lnTo>
                  <a:lnTo>
                    <a:pt x="769932" y="2645828"/>
                  </a:lnTo>
                  <a:lnTo>
                    <a:pt x="759362" y="2689607"/>
                  </a:lnTo>
                  <a:lnTo>
                    <a:pt x="748088" y="2733246"/>
                  </a:lnTo>
                  <a:lnTo>
                    <a:pt x="736108" y="2776736"/>
                  </a:lnTo>
                  <a:lnTo>
                    <a:pt x="723425" y="2820068"/>
                  </a:lnTo>
                  <a:lnTo>
                    <a:pt x="710036" y="2863233"/>
                  </a:lnTo>
                  <a:lnTo>
                    <a:pt x="695943" y="2906223"/>
                  </a:lnTo>
                  <a:lnTo>
                    <a:pt x="681145" y="2949027"/>
                  </a:lnTo>
                  <a:lnTo>
                    <a:pt x="665642" y="2991636"/>
                  </a:lnTo>
                  <a:lnTo>
                    <a:pt x="649435" y="3034043"/>
                  </a:lnTo>
                  <a:lnTo>
                    <a:pt x="632523" y="3076238"/>
                  </a:lnTo>
                  <a:lnTo>
                    <a:pt x="614907" y="3118211"/>
                  </a:lnTo>
                  <a:lnTo>
                    <a:pt x="596585" y="3159954"/>
                  </a:lnTo>
                  <a:lnTo>
                    <a:pt x="577560" y="3201458"/>
                  </a:lnTo>
                  <a:lnTo>
                    <a:pt x="557829" y="3242714"/>
                  </a:lnTo>
                  <a:lnTo>
                    <a:pt x="537394" y="3283712"/>
                  </a:lnTo>
                  <a:lnTo>
                    <a:pt x="516254" y="3324444"/>
                  </a:lnTo>
                  <a:lnTo>
                    <a:pt x="494409" y="3364901"/>
                  </a:lnTo>
                  <a:lnTo>
                    <a:pt x="471860" y="3405073"/>
                  </a:lnTo>
                  <a:lnTo>
                    <a:pt x="448606" y="3444951"/>
                  </a:lnTo>
                  <a:lnTo>
                    <a:pt x="424648" y="3484528"/>
                  </a:lnTo>
                  <a:lnTo>
                    <a:pt x="399985" y="3523793"/>
                  </a:lnTo>
                  <a:lnTo>
                    <a:pt x="374617" y="3562737"/>
                  </a:lnTo>
                  <a:lnTo>
                    <a:pt x="348544" y="3601352"/>
                  </a:lnTo>
                  <a:lnTo>
                    <a:pt x="321767" y="3639628"/>
                  </a:lnTo>
                  <a:lnTo>
                    <a:pt x="294286" y="3677556"/>
                  </a:lnTo>
                  <a:lnTo>
                    <a:pt x="266099" y="3715128"/>
                  </a:lnTo>
                  <a:lnTo>
                    <a:pt x="237208" y="3752335"/>
                  </a:lnTo>
                  <a:lnTo>
                    <a:pt x="207612" y="3789166"/>
                  </a:lnTo>
                  <a:lnTo>
                    <a:pt x="177312" y="3825614"/>
                  </a:lnTo>
                  <a:lnTo>
                    <a:pt x="146307" y="3861669"/>
                  </a:lnTo>
                  <a:lnTo>
                    <a:pt x="114597" y="3897323"/>
                  </a:lnTo>
                  <a:lnTo>
                    <a:pt x="82182" y="3932565"/>
                  </a:lnTo>
                  <a:lnTo>
                    <a:pt x="49063" y="3967388"/>
                  </a:lnTo>
                  <a:lnTo>
                    <a:pt x="15239" y="4001782"/>
                  </a:lnTo>
                  <a:lnTo>
                    <a:pt x="0" y="3986491"/>
                  </a:lnTo>
                  <a:lnTo>
                    <a:pt x="33909" y="3952002"/>
                  </a:lnTo>
                  <a:lnTo>
                    <a:pt x="67104" y="3917079"/>
                  </a:lnTo>
                  <a:lnTo>
                    <a:pt x="99586" y="3881730"/>
                  </a:lnTo>
                  <a:lnTo>
                    <a:pt x="131353" y="3845965"/>
                  </a:lnTo>
                  <a:lnTo>
                    <a:pt x="162407" y="3809794"/>
                  </a:lnTo>
                  <a:lnTo>
                    <a:pt x="192747" y="3773225"/>
                  </a:lnTo>
                  <a:lnTo>
                    <a:pt x="222373" y="3736268"/>
                  </a:lnTo>
                  <a:lnTo>
                    <a:pt x="251285" y="3698933"/>
                  </a:lnTo>
                  <a:lnTo>
                    <a:pt x="279483" y="3661227"/>
                  </a:lnTo>
                  <a:lnTo>
                    <a:pt x="306967" y="3623161"/>
                  </a:lnTo>
                  <a:lnTo>
                    <a:pt x="333738" y="3584744"/>
                  </a:lnTo>
                  <a:lnTo>
                    <a:pt x="359794" y="3545985"/>
                  </a:lnTo>
                  <a:lnTo>
                    <a:pt x="385137" y="3506893"/>
                  </a:lnTo>
                  <a:lnTo>
                    <a:pt x="409766" y="3467478"/>
                  </a:lnTo>
                  <a:lnTo>
                    <a:pt x="433681" y="3427749"/>
                  </a:lnTo>
                  <a:lnTo>
                    <a:pt x="456882" y="3387714"/>
                  </a:lnTo>
                  <a:lnTo>
                    <a:pt x="479369" y="3347384"/>
                  </a:lnTo>
                  <a:lnTo>
                    <a:pt x="501142" y="3306767"/>
                  </a:lnTo>
                  <a:lnTo>
                    <a:pt x="522202" y="3265873"/>
                  </a:lnTo>
                  <a:lnTo>
                    <a:pt x="542547" y="3224711"/>
                  </a:lnTo>
                  <a:lnTo>
                    <a:pt x="562179" y="3183291"/>
                  </a:lnTo>
                  <a:lnTo>
                    <a:pt x="581097" y="3141620"/>
                  </a:lnTo>
                  <a:lnTo>
                    <a:pt x="599301" y="3099710"/>
                  </a:lnTo>
                  <a:lnTo>
                    <a:pt x="616791" y="3057568"/>
                  </a:lnTo>
                  <a:lnTo>
                    <a:pt x="633567" y="3015204"/>
                  </a:lnTo>
                  <a:lnTo>
                    <a:pt x="649629" y="2972628"/>
                  </a:lnTo>
                  <a:lnTo>
                    <a:pt x="664978" y="2929849"/>
                  </a:lnTo>
                  <a:lnTo>
                    <a:pt x="679612" y="2886876"/>
                  </a:lnTo>
                  <a:lnTo>
                    <a:pt x="693533" y="2843717"/>
                  </a:lnTo>
                  <a:lnTo>
                    <a:pt x="706740" y="2800383"/>
                  </a:lnTo>
                  <a:lnTo>
                    <a:pt x="719232" y="2756883"/>
                  </a:lnTo>
                  <a:lnTo>
                    <a:pt x="731012" y="2713226"/>
                  </a:lnTo>
                  <a:lnTo>
                    <a:pt x="742077" y="2669420"/>
                  </a:lnTo>
                  <a:lnTo>
                    <a:pt x="752428" y="2625476"/>
                  </a:lnTo>
                  <a:lnTo>
                    <a:pt x="762065" y="2581403"/>
                  </a:lnTo>
                  <a:lnTo>
                    <a:pt x="770989" y="2537210"/>
                  </a:lnTo>
                  <a:lnTo>
                    <a:pt x="779198" y="2492905"/>
                  </a:lnTo>
                  <a:lnTo>
                    <a:pt x="786694" y="2448499"/>
                  </a:lnTo>
                  <a:lnTo>
                    <a:pt x="793476" y="2404001"/>
                  </a:lnTo>
                  <a:lnTo>
                    <a:pt x="799544" y="2359419"/>
                  </a:lnTo>
                  <a:lnTo>
                    <a:pt x="804898" y="2314763"/>
                  </a:lnTo>
                  <a:lnTo>
                    <a:pt x="809538" y="2270043"/>
                  </a:lnTo>
                  <a:lnTo>
                    <a:pt x="813465" y="2225267"/>
                  </a:lnTo>
                  <a:lnTo>
                    <a:pt x="816677" y="2180445"/>
                  </a:lnTo>
                  <a:lnTo>
                    <a:pt x="819176" y="2135586"/>
                  </a:lnTo>
                  <a:lnTo>
                    <a:pt x="820960" y="2090699"/>
                  </a:lnTo>
                  <a:lnTo>
                    <a:pt x="822031" y="2045794"/>
                  </a:lnTo>
                  <a:lnTo>
                    <a:pt x="822388" y="2000880"/>
                  </a:lnTo>
                  <a:lnTo>
                    <a:pt x="822031" y="1955965"/>
                  </a:lnTo>
                  <a:lnTo>
                    <a:pt x="820960" y="1911060"/>
                  </a:lnTo>
                  <a:lnTo>
                    <a:pt x="819176" y="1866173"/>
                  </a:lnTo>
                  <a:lnTo>
                    <a:pt x="816677" y="1821314"/>
                  </a:lnTo>
                  <a:lnTo>
                    <a:pt x="813465" y="1776492"/>
                  </a:lnTo>
                  <a:lnTo>
                    <a:pt x="809538" y="1731716"/>
                  </a:lnTo>
                  <a:lnTo>
                    <a:pt x="804898" y="1686996"/>
                  </a:lnTo>
                  <a:lnTo>
                    <a:pt x="799544" y="1642340"/>
                  </a:lnTo>
                  <a:lnTo>
                    <a:pt x="793476" y="1597758"/>
                  </a:lnTo>
                  <a:lnTo>
                    <a:pt x="786694" y="1553259"/>
                  </a:lnTo>
                  <a:lnTo>
                    <a:pt x="779198" y="1508853"/>
                  </a:lnTo>
                  <a:lnTo>
                    <a:pt x="770989" y="1464548"/>
                  </a:lnTo>
                  <a:lnTo>
                    <a:pt x="762065" y="1420354"/>
                  </a:lnTo>
                  <a:lnTo>
                    <a:pt x="752428" y="1376281"/>
                  </a:lnTo>
                  <a:lnTo>
                    <a:pt x="742077" y="1332336"/>
                  </a:lnTo>
                  <a:lnTo>
                    <a:pt x="731012" y="1288531"/>
                  </a:lnTo>
                  <a:lnTo>
                    <a:pt x="719232" y="1244873"/>
                  </a:lnTo>
                  <a:lnTo>
                    <a:pt x="706740" y="1201372"/>
                  </a:lnTo>
                  <a:lnTo>
                    <a:pt x="693533" y="1158038"/>
                  </a:lnTo>
                  <a:lnTo>
                    <a:pt x="679612" y="1114879"/>
                  </a:lnTo>
                  <a:lnTo>
                    <a:pt x="664978" y="1071905"/>
                  </a:lnTo>
                  <a:lnTo>
                    <a:pt x="649629" y="1029125"/>
                  </a:lnTo>
                  <a:lnTo>
                    <a:pt x="633567" y="986548"/>
                  </a:lnTo>
                  <a:lnTo>
                    <a:pt x="616791" y="944184"/>
                  </a:lnTo>
                  <a:lnTo>
                    <a:pt x="599301" y="902042"/>
                  </a:lnTo>
                  <a:lnTo>
                    <a:pt x="581097" y="860131"/>
                  </a:lnTo>
                  <a:lnTo>
                    <a:pt x="562179" y="818460"/>
                  </a:lnTo>
                  <a:lnTo>
                    <a:pt x="542547" y="777038"/>
                  </a:lnTo>
                  <a:lnTo>
                    <a:pt x="522202" y="735876"/>
                  </a:lnTo>
                  <a:lnTo>
                    <a:pt x="501142" y="694981"/>
                  </a:lnTo>
                  <a:lnTo>
                    <a:pt x="479369" y="654364"/>
                  </a:lnTo>
                  <a:lnTo>
                    <a:pt x="456882" y="614033"/>
                  </a:lnTo>
                  <a:lnTo>
                    <a:pt x="433681" y="573997"/>
                  </a:lnTo>
                  <a:lnTo>
                    <a:pt x="409766" y="534267"/>
                  </a:lnTo>
                  <a:lnTo>
                    <a:pt x="385137" y="494851"/>
                  </a:lnTo>
                  <a:lnTo>
                    <a:pt x="359794" y="455758"/>
                  </a:lnTo>
                  <a:lnTo>
                    <a:pt x="333738" y="416998"/>
                  </a:lnTo>
                  <a:lnTo>
                    <a:pt x="306967" y="378580"/>
                  </a:lnTo>
                  <a:lnTo>
                    <a:pt x="279483" y="340513"/>
                  </a:lnTo>
                  <a:lnTo>
                    <a:pt x="251285" y="302807"/>
                  </a:lnTo>
                  <a:lnTo>
                    <a:pt x="222373" y="265470"/>
                  </a:lnTo>
                  <a:lnTo>
                    <a:pt x="192747" y="228512"/>
                  </a:lnTo>
                  <a:lnTo>
                    <a:pt x="162407" y="191943"/>
                  </a:lnTo>
                  <a:lnTo>
                    <a:pt x="131353" y="155770"/>
                  </a:lnTo>
                  <a:lnTo>
                    <a:pt x="99586" y="120005"/>
                  </a:lnTo>
                  <a:lnTo>
                    <a:pt x="67104" y="84655"/>
                  </a:lnTo>
                  <a:lnTo>
                    <a:pt x="33909" y="49730"/>
                  </a:lnTo>
                  <a:lnTo>
                    <a:pt x="0" y="15239"/>
                  </a:lnTo>
                  <a:lnTo>
                    <a:pt x="15239" y="0"/>
                  </a:lnTo>
                  <a:close/>
                </a:path>
              </a:pathLst>
            </a:custGeom>
            <a:ln w="12954">
              <a:solidFill>
                <a:srgbClr val="00224A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1843658" y="1842135"/>
              <a:ext cx="6661784" cy="646430"/>
            </a:xfrm>
            <a:custGeom>
              <a:avLst/>
              <a:gdLst/>
              <a:ahLst/>
              <a:cxnLst/>
              <a:rect l="l" t="t" r="r" b="b"/>
              <a:pathLst>
                <a:path w="6661784" h="646430">
                  <a:moveTo>
                    <a:pt x="0" y="646176"/>
                  </a:moveTo>
                  <a:lnTo>
                    <a:pt x="6661404" y="646176"/>
                  </a:lnTo>
                  <a:lnTo>
                    <a:pt x="6661404" y="0"/>
                  </a:lnTo>
                  <a:lnTo>
                    <a:pt x="0" y="0"/>
                  </a:lnTo>
                  <a:lnTo>
                    <a:pt x="0" y="646176"/>
                  </a:lnTo>
                  <a:close/>
                </a:path>
              </a:pathLst>
            </a:custGeom>
            <a:ln w="1295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44166" y="1967738"/>
            <a:ext cx="6144260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Les modes hybrides, mixtes et virtuels ont permis de poursuivre la formation et l'engagement pendant l</a:t>
            </a:r>
            <a:r>
              <a:rPr lang="pt-PT" sz="1200" dirty="0">
                <a:latin typeface="Arial"/>
                <a:cs typeface="Arial"/>
              </a:rPr>
              <a:t>a pandémie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433131" y="1754695"/>
            <a:ext cx="7078980" cy="1710689"/>
            <a:chOff x="1433131" y="1754695"/>
            <a:chExt cx="7078980" cy="1710689"/>
          </a:xfrm>
        </p:grpSpPr>
        <p:sp>
          <p:nvSpPr>
            <p:cNvPr id="7" name="object 7"/>
            <p:cNvSpPr/>
            <p:nvPr/>
          </p:nvSpPr>
          <p:spPr>
            <a:xfrm>
              <a:off x="1439799" y="1761362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19">
                  <a:moveTo>
                    <a:pt x="404240" y="0"/>
                  </a:moveTo>
                  <a:lnTo>
                    <a:pt x="357096" y="2717"/>
                  </a:lnTo>
                  <a:lnTo>
                    <a:pt x="311549" y="10668"/>
                  </a:lnTo>
                  <a:lnTo>
                    <a:pt x="267903" y="23548"/>
                  </a:lnTo>
                  <a:lnTo>
                    <a:pt x="226461" y="41054"/>
                  </a:lnTo>
                  <a:lnTo>
                    <a:pt x="187527" y="62884"/>
                  </a:lnTo>
                  <a:lnTo>
                    <a:pt x="151404" y="88734"/>
                  </a:lnTo>
                  <a:lnTo>
                    <a:pt x="118395" y="118300"/>
                  </a:lnTo>
                  <a:lnTo>
                    <a:pt x="88804" y="151280"/>
                  </a:lnTo>
                  <a:lnTo>
                    <a:pt x="62933" y="187370"/>
                  </a:lnTo>
                  <a:lnTo>
                    <a:pt x="41085" y="226267"/>
                  </a:lnTo>
                  <a:lnTo>
                    <a:pt x="23565" y="267668"/>
                  </a:lnTo>
                  <a:lnTo>
                    <a:pt x="10675" y="311269"/>
                  </a:lnTo>
                  <a:lnTo>
                    <a:pt x="2719" y="356767"/>
                  </a:lnTo>
                  <a:lnTo>
                    <a:pt x="0" y="403860"/>
                  </a:lnTo>
                  <a:lnTo>
                    <a:pt x="2719" y="450952"/>
                  </a:lnTo>
                  <a:lnTo>
                    <a:pt x="10675" y="496450"/>
                  </a:lnTo>
                  <a:lnTo>
                    <a:pt x="23565" y="540051"/>
                  </a:lnTo>
                  <a:lnTo>
                    <a:pt x="41085" y="581452"/>
                  </a:lnTo>
                  <a:lnTo>
                    <a:pt x="62933" y="620349"/>
                  </a:lnTo>
                  <a:lnTo>
                    <a:pt x="88804" y="656439"/>
                  </a:lnTo>
                  <a:lnTo>
                    <a:pt x="118395" y="689419"/>
                  </a:lnTo>
                  <a:lnTo>
                    <a:pt x="151404" y="718985"/>
                  </a:lnTo>
                  <a:lnTo>
                    <a:pt x="187527" y="744835"/>
                  </a:lnTo>
                  <a:lnTo>
                    <a:pt x="226461" y="766665"/>
                  </a:lnTo>
                  <a:lnTo>
                    <a:pt x="267903" y="784171"/>
                  </a:lnTo>
                  <a:lnTo>
                    <a:pt x="311549" y="797052"/>
                  </a:lnTo>
                  <a:lnTo>
                    <a:pt x="357096" y="805002"/>
                  </a:lnTo>
                  <a:lnTo>
                    <a:pt x="404240" y="807720"/>
                  </a:lnTo>
                  <a:lnTo>
                    <a:pt x="451385" y="805002"/>
                  </a:lnTo>
                  <a:lnTo>
                    <a:pt x="496932" y="797051"/>
                  </a:lnTo>
                  <a:lnTo>
                    <a:pt x="540578" y="784171"/>
                  </a:lnTo>
                  <a:lnTo>
                    <a:pt x="582020" y="766665"/>
                  </a:lnTo>
                  <a:lnTo>
                    <a:pt x="620954" y="744835"/>
                  </a:lnTo>
                  <a:lnTo>
                    <a:pt x="657077" y="718985"/>
                  </a:lnTo>
                  <a:lnTo>
                    <a:pt x="690086" y="689419"/>
                  </a:lnTo>
                  <a:lnTo>
                    <a:pt x="719677" y="656439"/>
                  </a:lnTo>
                  <a:lnTo>
                    <a:pt x="745548" y="620349"/>
                  </a:lnTo>
                  <a:lnTo>
                    <a:pt x="767396" y="581452"/>
                  </a:lnTo>
                  <a:lnTo>
                    <a:pt x="784916" y="540051"/>
                  </a:lnTo>
                  <a:lnTo>
                    <a:pt x="797806" y="496450"/>
                  </a:lnTo>
                  <a:lnTo>
                    <a:pt x="805762" y="450952"/>
                  </a:lnTo>
                  <a:lnTo>
                    <a:pt x="808482" y="403860"/>
                  </a:lnTo>
                  <a:lnTo>
                    <a:pt x="805762" y="356767"/>
                  </a:lnTo>
                  <a:lnTo>
                    <a:pt x="797806" y="311269"/>
                  </a:lnTo>
                  <a:lnTo>
                    <a:pt x="784916" y="267668"/>
                  </a:lnTo>
                  <a:lnTo>
                    <a:pt x="767396" y="226267"/>
                  </a:lnTo>
                  <a:lnTo>
                    <a:pt x="745548" y="187370"/>
                  </a:lnTo>
                  <a:lnTo>
                    <a:pt x="719677" y="151280"/>
                  </a:lnTo>
                  <a:lnTo>
                    <a:pt x="690086" y="118300"/>
                  </a:lnTo>
                  <a:lnTo>
                    <a:pt x="657077" y="88734"/>
                  </a:lnTo>
                  <a:lnTo>
                    <a:pt x="620954" y="62884"/>
                  </a:lnTo>
                  <a:lnTo>
                    <a:pt x="582020" y="41054"/>
                  </a:lnTo>
                  <a:lnTo>
                    <a:pt x="540578" y="23548"/>
                  </a:lnTo>
                  <a:lnTo>
                    <a:pt x="496932" y="10667"/>
                  </a:lnTo>
                  <a:lnTo>
                    <a:pt x="451385" y="2717"/>
                  </a:lnTo>
                  <a:lnTo>
                    <a:pt x="4042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1439799" y="1761362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19">
                  <a:moveTo>
                    <a:pt x="0" y="403860"/>
                  </a:moveTo>
                  <a:lnTo>
                    <a:pt x="2719" y="356767"/>
                  </a:lnTo>
                  <a:lnTo>
                    <a:pt x="10675" y="311269"/>
                  </a:lnTo>
                  <a:lnTo>
                    <a:pt x="23565" y="267668"/>
                  </a:lnTo>
                  <a:lnTo>
                    <a:pt x="41085" y="226267"/>
                  </a:lnTo>
                  <a:lnTo>
                    <a:pt x="62933" y="187370"/>
                  </a:lnTo>
                  <a:lnTo>
                    <a:pt x="88804" y="151280"/>
                  </a:lnTo>
                  <a:lnTo>
                    <a:pt x="118395" y="118300"/>
                  </a:lnTo>
                  <a:lnTo>
                    <a:pt x="151404" y="88734"/>
                  </a:lnTo>
                  <a:lnTo>
                    <a:pt x="187527" y="62884"/>
                  </a:lnTo>
                  <a:lnTo>
                    <a:pt x="226461" y="41054"/>
                  </a:lnTo>
                  <a:lnTo>
                    <a:pt x="267903" y="23548"/>
                  </a:lnTo>
                  <a:lnTo>
                    <a:pt x="311549" y="10668"/>
                  </a:lnTo>
                  <a:lnTo>
                    <a:pt x="357096" y="2717"/>
                  </a:lnTo>
                  <a:lnTo>
                    <a:pt x="404240" y="0"/>
                  </a:lnTo>
                  <a:lnTo>
                    <a:pt x="451385" y="2717"/>
                  </a:lnTo>
                  <a:lnTo>
                    <a:pt x="496932" y="10667"/>
                  </a:lnTo>
                  <a:lnTo>
                    <a:pt x="540578" y="23548"/>
                  </a:lnTo>
                  <a:lnTo>
                    <a:pt x="582020" y="41054"/>
                  </a:lnTo>
                  <a:lnTo>
                    <a:pt x="620954" y="62884"/>
                  </a:lnTo>
                  <a:lnTo>
                    <a:pt x="657077" y="88734"/>
                  </a:lnTo>
                  <a:lnTo>
                    <a:pt x="690086" y="118300"/>
                  </a:lnTo>
                  <a:lnTo>
                    <a:pt x="719677" y="151280"/>
                  </a:lnTo>
                  <a:lnTo>
                    <a:pt x="745548" y="187370"/>
                  </a:lnTo>
                  <a:lnTo>
                    <a:pt x="767396" y="226267"/>
                  </a:lnTo>
                  <a:lnTo>
                    <a:pt x="784916" y="267668"/>
                  </a:lnTo>
                  <a:lnTo>
                    <a:pt x="797806" y="311269"/>
                  </a:lnTo>
                  <a:lnTo>
                    <a:pt x="805762" y="356767"/>
                  </a:lnTo>
                  <a:lnTo>
                    <a:pt x="808482" y="403860"/>
                  </a:lnTo>
                  <a:lnTo>
                    <a:pt x="805762" y="450952"/>
                  </a:lnTo>
                  <a:lnTo>
                    <a:pt x="797806" y="496450"/>
                  </a:lnTo>
                  <a:lnTo>
                    <a:pt x="784916" y="540051"/>
                  </a:lnTo>
                  <a:lnTo>
                    <a:pt x="767396" y="581452"/>
                  </a:lnTo>
                  <a:lnTo>
                    <a:pt x="745548" y="620349"/>
                  </a:lnTo>
                  <a:lnTo>
                    <a:pt x="719677" y="656439"/>
                  </a:lnTo>
                  <a:lnTo>
                    <a:pt x="690086" y="689419"/>
                  </a:lnTo>
                  <a:lnTo>
                    <a:pt x="657077" y="718985"/>
                  </a:lnTo>
                  <a:lnTo>
                    <a:pt x="620954" y="744835"/>
                  </a:lnTo>
                  <a:lnTo>
                    <a:pt x="582020" y="766665"/>
                  </a:lnTo>
                  <a:lnTo>
                    <a:pt x="540578" y="784171"/>
                  </a:lnTo>
                  <a:lnTo>
                    <a:pt x="496932" y="797051"/>
                  </a:lnTo>
                  <a:lnTo>
                    <a:pt x="451385" y="805002"/>
                  </a:lnTo>
                  <a:lnTo>
                    <a:pt x="404240" y="807720"/>
                  </a:lnTo>
                  <a:lnTo>
                    <a:pt x="357096" y="805002"/>
                  </a:lnTo>
                  <a:lnTo>
                    <a:pt x="311549" y="797052"/>
                  </a:lnTo>
                  <a:lnTo>
                    <a:pt x="267903" y="784171"/>
                  </a:lnTo>
                  <a:lnTo>
                    <a:pt x="226461" y="766665"/>
                  </a:lnTo>
                  <a:lnTo>
                    <a:pt x="187527" y="744835"/>
                  </a:lnTo>
                  <a:lnTo>
                    <a:pt x="151404" y="718985"/>
                  </a:lnTo>
                  <a:lnTo>
                    <a:pt x="118395" y="689419"/>
                  </a:lnTo>
                  <a:lnTo>
                    <a:pt x="88804" y="656439"/>
                  </a:lnTo>
                  <a:lnTo>
                    <a:pt x="62933" y="620349"/>
                  </a:lnTo>
                  <a:lnTo>
                    <a:pt x="41085" y="581452"/>
                  </a:lnTo>
                  <a:lnTo>
                    <a:pt x="23565" y="540051"/>
                  </a:lnTo>
                  <a:lnTo>
                    <a:pt x="10675" y="496450"/>
                  </a:lnTo>
                  <a:lnTo>
                    <a:pt x="2719" y="450952"/>
                  </a:lnTo>
                  <a:lnTo>
                    <a:pt x="0" y="403860"/>
                  </a:lnTo>
                  <a:close/>
                </a:path>
              </a:pathLst>
            </a:custGeom>
            <a:ln w="12954">
              <a:solidFill>
                <a:srgbClr val="AC87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214752" y="2812160"/>
              <a:ext cx="6290310" cy="646430"/>
            </a:xfrm>
            <a:custGeom>
              <a:avLst/>
              <a:gdLst/>
              <a:ahLst/>
              <a:cxnLst/>
              <a:rect l="l" t="t" r="r" b="b"/>
              <a:pathLst>
                <a:path w="6290309" h="646429">
                  <a:moveTo>
                    <a:pt x="0" y="646176"/>
                  </a:moveTo>
                  <a:lnTo>
                    <a:pt x="6290310" y="646176"/>
                  </a:lnTo>
                  <a:lnTo>
                    <a:pt x="6290310" y="0"/>
                  </a:lnTo>
                  <a:lnTo>
                    <a:pt x="0" y="0"/>
                  </a:lnTo>
                  <a:lnTo>
                    <a:pt x="0" y="646176"/>
                  </a:lnTo>
                  <a:close/>
                </a:path>
              </a:pathLst>
            </a:custGeom>
            <a:ln w="1295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714751" y="2938017"/>
            <a:ext cx="5772150" cy="36639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ts val="1240"/>
              </a:lnSpc>
              <a:spcBef>
                <a:spcPts val="305"/>
              </a:spcBef>
            </a:pPr>
            <a:r>
              <a:rPr sz="1200" dirty="0">
                <a:latin typeface="Arial"/>
                <a:cs typeface="Arial"/>
              </a:rPr>
              <a:t>Le format virtuel a permis au personnel qui n'est pas en mesure d'assister à la formation </a:t>
            </a:r>
            <a:r>
              <a:rPr sz="1200" spc="-10" dirty="0">
                <a:latin typeface="Arial"/>
                <a:cs typeface="Arial"/>
              </a:rPr>
              <a:t>en </a:t>
            </a:r>
            <a:r>
              <a:rPr sz="1200" dirty="0">
                <a:latin typeface="Arial"/>
                <a:cs typeface="Arial"/>
              </a:rPr>
              <a:t>personne de bénéficier </a:t>
            </a:r>
            <a:r>
              <a:rPr sz="1200" spc="-10" dirty="0">
                <a:latin typeface="Arial"/>
                <a:cs typeface="Arial"/>
              </a:rPr>
              <a:t>de </a:t>
            </a:r>
            <a:r>
              <a:rPr sz="1200" dirty="0">
                <a:latin typeface="Arial"/>
                <a:cs typeface="Arial"/>
              </a:rPr>
              <a:t>cette </a:t>
            </a:r>
            <a:r>
              <a:rPr sz="1200" spc="-10" dirty="0">
                <a:latin typeface="Arial"/>
                <a:cs typeface="Arial"/>
              </a:rPr>
              <a:t>opportunité.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803463" y="2724721"/>
            <a:ext cx="6708775" cy="1710689"/>
            <a:chOff x="1803463" y="2724721"/>
            <a:chExt cx="6708775" cy="1710689"/>
          </a:xfrm>
        </p:grpSpPr>
        <p:sp>
          <p:nvSpPr>
            <p:cNvPr id="12" name="object 12"/>
            <p:cNvSpPr/>
            <p:nvPr/>
          </p:nvSpPr>
          <p:spPr>
            <a:xfrm>
              <a:off x="1810131" y="2731388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20">
                  <a:moveTo>
                    <a:pt x="404241" y="0"/>
                  </a:moveTo>
                  <a:lnTo>
                    <a:pt x="357096" y="2717"/>
                  </a:lnTo>
                  <a:lnTo>
                    <a:pt x="311549" y="10668"/>
                  </a:lnTo>
                  <a:lnTo>
                    <a:pt x="267903" y="23548"/>
                  </a:lnTo>
                  <a:lnTo>
                    <a:pt x="226461" y="41054"/>
                  </a:lnTo>
                  <a:lnTo>
                    <a:pt x="187527" y="62884"/>
                  </a:lnTo>
                  <a:lnTo>
                    <a:pt x="151404" y="88734"/>
                  </a:lnTo>
                  <a:lnTo>
                    <a:pt x="118395" y="118300"/>
                  </a:lnTo>
                  <a:lnTo>
                    <a:pt x="88804" y="151280"/>
                  </a:lnTo>
                  <a:lnTo>
                    <a:pt x="62933" y="187370"/>
                  </a:lnTo>
                  <a:lnTo>
                    <a:pt x="41085" y="226267"/>
                  </a:lnTo>
                  <a:lnTo>
                    <a:pt x="23565" y="267668"/>
                  </a:lnTo>
                  <a:lnTo>
                    <a:pt x="10675" y="311269"/>
                  </a:lnTo>
                  <a:lnTo>
                    <a:pt x="2719" y="356767"/>
                  </a:lnTo>
                  <a:lnTo>
                    <a:pt x="0" y="403860"/>
                  </a:lnTo>
                  <a:lnTo>
                    <a:pt x="2719" y="450952"/>
                  </a:lnTo>
                  <a:lnTo>
                    <a:pt x="10675" y="496450"/>
                  </a:lnTo>
                  <a:lnTo>
                    <a:pt x="23565" y="540051"/>
                  </a:lnTo>
                  <a:lnTo>
                    <a:pt x="41085" y="581452"/>
                  </a:lnTo>
                  <a:lnTo>
                    <a:pt x="62933" y="620349"/>
                  </a:lnTo>
                  <a:lnTo>
                    <a:pt x="88804" y="656439"/>
                  </a:lnTo>
                  <a:lnTo>
                    <a:pt x="118395" y="689419"/>
                  </a:lnTo>
                  <a:lnTo>
                    <a:pt x="151404" y="718985"/>
                  </a:lnTo>
                  <a:lnTo>
                    <a:pt x="187527" y="744835"/>
                  </a:lnTo>
                  <a:lnTo>
                    <a:pt x="226461" y="766665"/>
                  </a:lnTo>
                  <a:lnTo>
                    <a:pt x="267903" y="784171"/>
                  </a:lnTo>
                  <a:lnTo>
                    <a:pt x="311549" y="797052"/>
                  </a:lnTo>
                  <a:lnTo>
                    <a:pt x="357096" y="805002"/>
                  </a:lnTo>
                  <a:lnTo>
                    <a:pt x="404241" y="807720"/>
                  </a:lnTo>
                  <a:lnTo>
                    <a:pt x="451385" y="805002"/>
                  </a:lnTo>
                  <a:lnTo>
                    <a:pt x="496932" y="797051"/>
                  </a:lnTo>
                  <a:lnTo>
                    <a:pt x="540578" y="784171"/>
                  </a:lnTo>
                  <a:lnTo>
                    <a:pt x="582020" y="766665"/>
                  </a:lnTo>
                  <a:lnTo>
                    <a:pt x="620954" y="744835"/>
                  </a:lnTo>
                  <a:lnTo>
                    <a:pt x="657077" y="718985"/>
                  </a:lnTo>
                  <a:lnTo>
                    <a:pt x="690086" y="689419"/>
                  </a:lnTo>
                  <a:lnTo>
                    <a:pt x="719677" y="656439"/>
                  </a:lnTo>
                  <a:lnTo>
                    <a:pt x="745548" y="620349"/>
                  </a:lnTo>
                  <a:lnTo>
                    <a:pt x="767396" y="581452"/>
                  </a:lnTo>
                  <a:lnTo>
                    <a:pt x="784916" y="540051"/>
                  </a:lnTo>
                  <a:lnTo>
                    <a:pt x="797806" y="496450"/>
                  </a:lnTo>
                  <a:lnTo>
                    <a:pt x="805762" y="450952"/>
                  </a:lnTo>
                  <a:lnTo>
                    <a:pt x="808482" y="403860"/>
                  </a:lnTo>
                  <a:lnTo>
                    <a:pt x="805762" y="356767"/>
                  </a:lnTo>
                  <a:lnTo>
                    <a:pt x="797806" y="311269"/>
                  </a:lnTo>
                  <a:lnTo>
                    <a:pt x="784916" y="267668"/>
                  </a:lnTo>
                  <a:lnTo>
                    <a:pt x="767396" y="226267"/>
                  </a:lnTo>
                  <a:lnTo>
                    <a:pt x="745548" y="187370"/>
                  </a:lnTo>
                  <a:lnTo>
                    <a:pt x="719677" y="151280"/>
                  </a:lnTo>
                  <a:lnTo>
                    <a:pt x="690086" y="118300"/>
                  </a:lnTo>
                  <a:lnTo>
                    <a:pt x="657077" y="88734"/>
                  </a:lnTo>
                  <a:lnTo>
                    <a:pt x="620954" y="62884"/>
                  </a:lnTo>
                  <a:lnTo>
                    <a:pt x="582020" y="41054"/>
                  </a:lnTo>
                  <a:lnTo>
                    <a:pt x="540578" y="23548"/>
                  </a:lnTo>
                  <a:lnTo>
                    <a:pt x="496932" y="10667"/>
                  </a:lnTo>
                  <a:lnTo>
                    <a:pt x="451385" y="2717"/>
                  </a:lnTo>
                  <a:lnTo>
                    <a:pt x="4042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810131" y="2731388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20">
                  <a:moveTo>
                    <a:pt x="0" y="403860"/>
                  </a:moveTo>
                  <a:lnTo>
                    <a:pt x="2719" y="356767"/>
                  </a:lnTo>
                  <a:lnTo>
                    <a:pt x="10675" y="311269"/>
                  </a:lnTo>
                  <a:lnTo>
                    <a:pt x="23565" y="267668"/>
                  </a:lnTo>
                  <a:lnTo>
                    <a:pt x="41085" y="226267"/>
                  </a:lnTo>
                  <a:lnTo>
                    <a:pt x="62933" y="187370"/>
                  </a:lnTo>
                  <a:lnTo>
                    <a:pt x="88804" y="151280"/>
                  </a:lnTo>
                  <a:lnTo>
                    <a:pt x="118395" y="118300"/>
                  </a:lnTo>
                  <a:lnTo>
                    <a:pt x="151404" y="88734"/>
                  </a:lnTo>
                  <a:lnTo>
                    <a:pt x="187527" y="62884"/>
                  </a:lnTo>
                  <a:lnTo>
                    <a:pt x="226461" y="41054"/>
                  </a:lnTo>
                  <a:lnTo>
                    <a:pt x="267903" y="23548"/>
                  </a:lnTo>
                  <a:lnTo>
                    <a:pt x="311549" y="10668"/>
                  </a:lnTo>
                  <a:lnTo>
                    <a:pt x="357096" y="2717"/>
                  </a:lnTo>
                  <a:lnTo>
                    <a:pt x="404241" y="0"/>
                  </a:lnTo>
                  <a:lnTo>
                    <a:pt x="451385" y="2717"/>
                  </a:lnTo>
                  <a:lnTo>
                    <a:pt x="496932" y="10667"/>
                  </a:lnTo>
                  <a:lnTo>
                    <a:pt x="540578" y="23548"/>
                  </a:lnTo>
                  <a:lnTo>
                    <a:pt x="582020" y="41054"/>
                  </a:lnTo>
                  <a:lnTo>
                    <a:pt x="620954" y="62884"/>
                  </a:lnTo>
                  <a:lnTo>
                    <a:pt x="657077" y="88734"/>
                  </a:lnTo>
                  <a:lnTo>
                    <a:pt x="690086" y="118300"/>
                  </a:lnTo>
                  <a:lnTo>
                    <a:pt x="719677" y="151280"/>
                  </a:lnTo>
                  <a:lnTo>
                    <a:pt x="745548" y="187370"/>
                  </a:lnTo>
                  <a:lnTo>
                    <a:pt x="767396" y="226267"/>
                  </a:lnTo>
                  <a:lnTo>
                    <a:pt x="784916" y="267668"/>
                  </a:lnTo>
                  <a:lnTo>
                    <a:pt x="797806" y="311269"/>
                  </a:lnTo>
                  <a:lnTo>
                    <a:pt x="805762" y="356767"/>
                  </a:lnTo>
                  <a:lnTo>
                    <a:pt x="808482" y="403860"/>
                  </a:lnTo>
                  <a:lnTo>
                    <a:pt x="805762" y="450952"/>
                  </a:lnTo>
                  <a:lnTo>
                    <a:pt x="797806" y="496450"/>
                  </a:lnTo>
                  <a:lnTo>
                    <a:pt x="784916" y="540051"/>
                  </a:lnTo>
                  <a:lnTo>
                    <a:pt x="767396" y="581452"/>
                  </a:lnTo>
                  <a:lnTo>
                    <a:pt x="745548" y="620349"/>
                  </a:lnTo>
                  <a:lnTo>
                    <a:pt x="719677" y="656439"/>
                  </a:lnTo>
                  <a:lnTo>
                    <a:pt x="690086" y="689419"/>
                  </a:lnTo>
                  <a:lnTo>
                    <a:pt x="657077" y="718985"/>
                  </a:lnTo>
                  <a:lnTo>
                    <a:pt x="620954" y="744835"/>
                  </a:lnTo>
                  <a:lnTo>
                    <a:pt x="582020" y="766665"/>
                  </a:lnTo>
                  <a:lnTo>
                    <a:pt x="540578" y="784171"/>
                  </a:lnTo>
                  <a:lnTo>
                    <a:pt x="496932" y="797051"/>
                  </a:lnTo>
                  <a:lnTo>
                    <a:pt x="451385" y="805002"/>
                  </a:lnTo>
                  <a:lnTo>
                    <a:pt x="404241" y="807720"/>
                  </a:lnTo>
                  <a:lnTo>
                    <a:pt x="357096" y="805002"/>
                  </a:lnTo>
                  <a:lnTo>
                    <a:pt x="311549" y="797052"/>
                  </a:lnTo>
                  <a:lnTo>
                    <a:pt x="267903" y="784171"/>
                  </a:lnTo>
                  <a:lnTo>
                    <a:pt x="226461" y="766665"/>
                  </a:lnTo>
                  <a:lnTo>
                    <a:pt x="187527" y="744835"/>
                  </a:lnTo>
                  <a:lnTo>
                    <a:pt x="151404" y="718985"/>
                  </a:lnTo>
                  <a:lnTo>
                    <a:pt x="118395" y="689419"/>
                  </a:lnTo>
                  <a:lnTo>
                    <a:pt x="88804" y="656439"/>
                  </a:lnTo>
                  <a:lnTo>
                    <a:pt x="62933" y="620349"/>
                  </a:lnTo>
                  <a:lnTo>
                    <a:pt x="41085" y="581452"/>
                  </a:lnTo>
                  <a:lnTo>
                    <a:pt x="23565" y="540051"/>
                  </a:lnTo>
                  <a:lnTo>
                    <a:pt x="10675" y="496450"/>
                  </a:lnTo>
                  <a:lnTo>
                    <a:pt x="2719" y="450952"/>
                  </a:lnTo>
                  <a:lnTo>
                    <a:pt x="0" y="403860"/>
                  </a:lnTo>
                  <a:close/>
                </a:path>
              </a:pathLst>
            </a:custGeom>
            <a:ln w="12954">
              <a:solidFill>
                <a:srgbClr val="AC87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2214753" y="3782186"/>
              <a:ext cx="6290310" cy="646430"/>
            </a:xfrm>
            <a:custGeom>
              <a:avLst/>
              <a:gdLst/>
              <a:ahLst/>
              <a:cxnLst/>
              <a:rect l="l" t="t" r="r" b="b"/>
              <a:pathLst>
                <a:path w="6290309" h="646429">
                  <a:moveTo>
                    <a:pt x="0" y="646176"/>
                  </a:moveTo>
                  <a:lnTo>
                    <a:pt x="6290310" y="646176"/>
                  </a:lnTo>
                  <a:lnTo>
                    <a:pt x="6290310" y="0"/>
                  </a:lnTo>
                  <a:lnTo>
                    <a:pt x="0" y="0"/>
                  </a:lnTo>
                  <a:lnTo>
                    <a:pt x="0" y="646176"/>
                  </a:lnTo>
                  <a:close/>
                </a:path>
              </a:pathLst>
            </a:custGeom>
            <a:ln w="1295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714751" y="3908044"/>
            <a:ext cx="5774055" cy="3468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ts val="1240"/>
              </a:lnSpc>
              <a:spcBef>
                <a:spcPts val="305"/>
              </a:spcBef>
            </a:pPr>
            <a:r>
              <a:rPr sz="1200" dirty="0">
                <a:latin typeface="Arial"/>
                <a:cs typeface="Arial"/>
              </a:rPr>
              <a:t>Le mode virtuel de formation </a:t>
            </a:r>
            <a:r>
              <a:rPr lang="pt-PT" sz="1200" dirty="0">
                <a:latin typeface="Arial"/>
                <a:cs typeface="Arial"/>
              </a:rPr>
              <a:t>a été</a:t>
            </a:r>
            <a:r>
              <a:rPr sz="1200" dirty="0">
                <a:latin typeface="Arial"/>
                <a:cs typeface="Arial"/>
              </a:rPr>
              <a:t> plus efficace pour les ateliers et les séminaires qui ne nécessitent généralement pas d'int</a:t>
            </a:r>
            <a:r>
              <a:rPr lang="pt-PT" sz="120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raction entre les </a:t>
            </a:r>
            <a:r>
              <a:rPr sz="1200" spc="-10" dirty="0">
                <a:latin typeface="Arial"/>
                <a:cs typeface="Arial"/>
              </a:rPr>
              <a:t>participants.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803463" y="3694747"/>
            <a:ext cx="6708775" cy="1710689"/>
            <a:chOff x="1803463" y="3694747"/>
            <a:chExt cx="6708775" cy="1710689"/>
          </a:xfrm>
        </p:grpSpPr>
        <p:sp>
          <p:nvSpPr>
            <p:cNvPr id="17" name="object 17"/>
            <p:cNvSpPr/>
            <p:nvPr/>
          </p:nvSpPr>
          <p:spPr>
            <a:xfrm>
              <a:off x="1810131" y="3701414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20">
                  <a:moveTo>
                    <a:pt x="404241" y="0"/>
                  </a:moveTo>
                  <a:lnTo>
                    <a:pt x="357096" y="2717"/>
                  </a:lnTo>
                  <a:lnTo>
                    <a:pt x="311549" y="10668"/>
                  </a:lnTo>
                  <a:lnTo>
                    <a:pt x="267903" y="23548"/>
                  </a:lnTo>
                  <a:lnTo>
                    <a:pt x="226461" y="41054"/>
                  </a:lnTo>
                  <a:lnTo>
                    <a:pt x="187527" y="62884"/>
                  </a:lnTo>
                  <a:lnTo>
                    <a:pt x="151404" y="88734"/>
                  </a:lnTo>
                  <a:lnTo>
                    <a:pt x="118395" y="118300"/>
                  </a:lnTo>
                  <a:lnTo>
                    <a:pt x="88804" y="151280"/>
                  </a:lnTo>
                  <a:lnTo>
                    <a:pt x="62933" y="187370"/>
                  </a:lnTo>
                  <a:lnTo>
                    <a:pt x="41085" y="226267"/>
                  </a:lnTo>
                  <a:lnTo>
                    <a:pt x="23565" y="267668"/>
                  </a:lnTo>
                  <a:lnTo>
                    <a:pt x="10675" y="311269"/>
                  </a:lnTo>
                  <a:lnTo>
                    <a:pt x="2719" y="356767"/>
                  </a:lnTo>
                  <a:lnTo>
                    <a:pt x="0" y="403860"/>
                  </a:lnTo>
                  <a:lnTo>
                    <a:pt x="2719" y="450952"/>
                  </a:lnTo>
                  <a:lnTo>
                    <a:pt x="10675" y="496450"/>
                  </a:lnTo>
                  <a:lnTo>
                    <a:pt x="23565" y="540051"/>
                  </a:lnTo>
                  <a:lnTo>
                    <a:pt x="41085" y="581452"/>
                  </a:lnTo>
                  <a:lnTo>
                    <a:pt x="62933" y="620349"/>
                  </a:lnTo>
                  <a:lnTo>
                    <a:pt x="88804" y="656439"/>
                  </a:lnTo>
                  <a:lnTo>
                    <a:pt x="118395" y="689419"/>
                  </a:lnTo>
                  <a:lnTo>
                    <a:pt x="151404" y="718985"/>
                  </a:lnTo>
                  <a:lnTo>
                    <a:pt x="187527" y="744835"/>
                  </a:lnTo>
                  <a:lnTo>
                    <a:pt x="226461" y="766665"/>
                  </a:lnTo>
                  <a:lnTo>
                    <a:pt x="267903" y="784171"/>
                  </a:lnTo>
                  <a:lnTo>
                    <a:pt x="311549" y="797052"/>
                  </a:lnTo>
                  <a:lnTo>
                    <a:pt x="357096" y="805002"/>
                  </a:lnTo>
                  <a:lnTo>
                    <a:pt x="404241" y="807720"/>
                  </a:lnTo>
                  <a:lnTo>
                    <a:pt x="451385" y="805002"/>
                  </a:lnTo>
                  <a:lnTo>
                    <a:pt x="496932" y="797052"/>
                  </a:lnTo>
                  <a:lnTo>
                    <a:pt x="540578" y="784171"/>
                  </a:lnTo>
                  <a:lnTo>
                    <a:pt x="582020" y="766665"/>
                  </a:lnTo>
                  <a:lnTo>
                    <a:pt x="620954" y="744835"/>
                  </a:lnTo>
                  <a:lnTo>
                    <a:pt x="657077" y="718985"/>
                  </a:lnTo>
                  <a:lnTo>
                    <a:pt x="690086" y="689419"/>
                  </a:lnTo>
                  <a:lnTo>
                    <a:pt x="719677" y="656439"/>
                  </a:lnTo>
                  <a:lnTo>
                    <a:pt x="745548" y="620349"/>
                  </a:lnTo>
                  <a:lnTo>
                    <a:pt x="767396" y="581452"/>
                  </a:lnTo>
                  <a:lnTo>
                    <a:pt x="784916" y="540051"/>
                  </a:lnTo>
                  <a:lnTo>
                    <a:pt x="797806" y="496450"/>
                  </a:lnTo>
                  <a:lnTo>
                    <a:pt x="805762" y="450952"/>
                  </a:lnTo>
                  <a:lnTo>
                    <a:pt x="808482" y="403860"/>
                  </a:lnTo>
                  <a:lnTo>
                    <a:pt x="805762" y="356767"/>
                  </a:lnTo>
                  <a:lnTo>
                    <a:pt x="797806" y="311269"/>
                  </a:lnTo>
                  <a:lnTo>
                    <a:pt x="784916" y="267668"/>
                  </a:lnTo>
                  <a:lnTo>
                    <a:pt x="767396" y="226267"/>
                  </a:lnTo>
                  <a:lnTo>
                    <a:pt x="745548" y="187370"/>
                  </a:lnTo>
                  <a:lnTo>
                    <a:pt x="719677" y="151280"/>
                  </a:lnTo>
                  <a:lnTo>
                    <a:pt x="690086" y="118300"/>
                  </a:lnTo>
                  <a:lnTo>
                    <a:pt x="657077" y="88734"/>
                  </a:lnTo>
                  <a:lnTo>
                    <a:pt x="620954" y="62884"/>
                  </a:lnTo>
                  <a:lnTo>
                    <a:pt x="582020" y="41054"/>
                  </a:lnTo>
                  <a:lnTo>
                    <a:pt x="540578" y="23548"/>
                  </a:lnTo>
                  <a:lnTo>
                    <a:pt x="496932" y="10668"/>
                  </a:lnTo>
                  <a:lnTo>
                    <a:pt x="451385" y="2717"/>
                  </a:lnTo>
                  <a:lnTo>
                    <a:pt x="4042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0131" y="3701414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20">
                  <a:moveTo>
                    <a:pt x="0" y="403860"/>
                  </a:moveTo>
                  <a:lnTo>
                    <a:pt x="2719" y="356767"/>
                  </a:lnTo>
                  <a:lnTo>
                    <a:pt x="10675" y="311269"/>
                  </a:lnTo>
                  <a:lnTo>
                    <a:pt x="23565" y="267668"/>
                  </a:lnTo>
                  <a:lnTo>
                    <a:pt x="41085" y="226267"/>
                  </a:lnTo>
                  <a:lnTo>
                    <a:pt x="62933" y="187370"/>
                  </a:lnTo>
                  <a:lnTo>
                    <a:pt x="88804" y="151280"/>
                  </a:lnTo>
                  <a:lnTo>
                    <a:pt x="118395" y="118300"/>
                  </a:lnTo>
                  <a:lnTo>
                    <a:pt x="151404" y="88734"/>
                  </a:lnTo>
                  <a:lnTo>
                    <a:pt x="187527" y="62884"/>
                  </a:lnTo>
                  <a:lnTo>
                    <a:pt x="226461" y="41054"/>
                  </a:lnTo>
                  <a:lnTo>
                    <a:pt x="267903" y="23548"/>
                  </a:lnTo>
                  <a:lnTo>
                    <a:pt x="311549" y="10668"/>
                  </a:lnTo>
                  <a:lnTo>
                    <a:pt x="357096" y="2717"/>
                  </a:lnTo>
                  <a:lnTo>
                    <a:pt x="404241" y="0"/>
                  </a:lnTo>
                  <a:lnTo>
                    <a:pt x="451385" y="2717"/>
                  </a:lnTo>
                  <a:lnTo>
                    <a:pt x="496932" y="10668"/>
                  </a:lnTo>
                  <a:lnTo>
                    <a:pt x="540578" y="23548"/>
                  </a:lnTo>
                  <a:lnTo>
                    <a:pt x="582020" y="41054"/>
                  </a:lnTo>
                  <a:lnTo>
                    <a:pt x="620954" y="62884"/>
                  </a:lnTo>
                  <a:lnTo>
                    <a:pt x="657077" y="88734"/>
                  </a:lnTo>
                  <a:lnTo>
                    <a:pt x="690086" y="118300"/>
                  </a:lnTo>
                  <a:lnTo>
                    <a:pt x="719677" y="151280"/>
                  </a:lnTo>
                  <a:lnTo>
                    <a:pt x="745548" y="187370"/>
                  </a:lnTo>
                  <a:lnTo>
                    <a:pt x="767396" y="226267"/>
                  </a:lnTo>
                  <a:lnTo>
                    <a:pt x="784916" y="267668"/>
                  </a:lnTo>
                  <a:lnTo>
                    <a:pt x="797806" y="311269"/>
                  </a:lnTo>
                  <a:lnTo>
                    <a:pt x="805762" y="356767"/>
                  </a:lnTo>
                  <a:lnTo>
                    <a:pt x="808482" y="403860"/>
                  </a:lnTo>
                  <a:lnTo>
                    <a:pt x="805762" y="450952"/>
                  </a:lnTo>
                  <a:lnTo>
                    <a:pt x="797806" y="496450"/>
                  </a:lnTo>
                  <a:lnTo>
                    <a:pt x="784916" y="540051"/>
                  </a:lnTo>
                  <a:lnTo>
                    <a:pt x="767396" y="581452"/>
                  </a:lnTo>
                  <a:lnTo>
                    <a:pt x="745548" y="620349"/>
                  </a:lnTo>
                  <a:lnTo>
                    <a:pt x="719677" y="656439"/>
                  </a:lnTo>
                  <a:lnTo>
                    <a:pt x="690086" y="689419"/>
                  </a:lnTo>
                  <a:lnTo>
                    <a:pt x="657077" y="718985"/>
                  </a:lnTo>
                  <a:lnTo>
                    <a:pt x="620954" y="744835"/>
                  </a:lnTo>
                  <a:lnTo>
                    <a:pt x="582020" y="766665"/>
                  </a:lnTo>
                  <a:lnTo>
                    <a:pt x="540578" y="784171"/>
                  </a:lnTo>
                  <a:lnTo>
                    <a:pt x="496932" y="797052"/>
                  </a:lnTo>
                  <a:lnTo>
                    <a:pt x="451385" y="805002"/>
                  </a:lnTo>
                  <a:lnTo>
                    <a:pt x="404241" y="807720"/>
                  </a:lnTo>
                  <a:lnTo>
                    <a:pt x="357096" y="805002"/>
                  </a:lnTo>
                  <a:lnTo>
                    <a:pt x="311549" y="797052"/>
                  </a:lnTo>
                  <a:lnTo>
                    <a:pt x="267903" y="784171"/>
                  </a:lnTo>
                  <a:lnTo>
                    <a:pt x="226461" y="766665"/>
                  </a:lnTo>
                  <a:lnTo>
                    <a:pt x="187527" y="744835"/>
                  </a:lnTo>
                  <a:lnTo>
                    <a:pt x="151404" y="718985"/>
                  </a:lnTo>
                  <a:lnTo>
                    <a:pt x="118395" y="689419"/>
                  </a:lnTo>
                  <a:lnTo>
                    <a:pt x="88804" y="656439"/>
                  </a:lnTo>
                  <a:lnTo>
                    <a:pt x="62933" y="620349"/>
                  </a:lnTo>
                  <a:lnTo>
                    <a:pt x="41085" y="581452"/>
                  </a:lnTo>
                  <a:lnTo>
                    <a:pt x="23565" y="540051"/>
                  </a:lnTo>
                  <a:lnTo>
                    <a:pt x="10675" y="496450"/>
                  </a:lnTo>
                  <a:lnTo>
                    <a:pt x="2719" y="450952"/>
                  </a:lnTo>
                  <a:lnTo>
                    <a:pt x="0" y="403860"/>
                  </a:lnTo>
                  <a:close/>
                </a:path>
              </a:pathLst>
            </a:custGeom>
            <a:ln w="12954">
              <a:solidFill>
                <a:srgbClr val="AC87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1843659" y="4752212"/>
              <a:ext cx="6661784" cy="646430"/>
            </a:xfrm>
            <a:custGeom>
              <a:avLst/>
              <a:gdLst/>
              <a:ahLst/>
              <a:cxnLst/>
              <a:rect l="l" t="t" r="r" b="b"/>
              <a:pathLst>
                <a:path w="6661784" h="646429">
                  <a:moveTo>
                    <a:pt x="0" y="646176"/>
                  </a:moveTo>
                  <a:lnTo>
                    <a:pt x="6661404" y="646176"/>
                  </a:lnTo>
                  <a:lnTo>
                    <a:pt x="6661404" y="0"/>
                  </a:lnTo>
                  <a:lnTo>
                    <a:pt x="0" y="0"/>
                  </a:lnTo>
                  <a:lnTo>
                    <a:pt x="0" y="646176"/>
                  </a:lnTo>
                  <a:close/>
                </a:path>
              </a:pathLst>
            </a:custGeom>
            <a:ln w="1295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344166" y="4877816"/>
            <a:ext cx="6144895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L'approche mixte ou hybride est plus adaptée aux sujets plus techniques qui bénéficient </a:t>
            </a:r>
            <a:r>
              <a:rPr sz="1200" spc="-20" dirty="0">
                <a:latin typeface="Arial"/>
                <a:cs typeface="Arial"/>
              </a:rPr>
              <a:t>de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340"/>
              </a:lnSpc>
            </a:pPr>
            <a:r>
              <a:rPr sz="1200" dirty="0">
                <a:latin typeface="Arial"/>
                <a:cs typeface="Arial"/>
              </a:rPr>
              <a:t>l'interaction entre les </a:t>
            </a:r>
            <a:r>
              <a:rPr sz="1200" spc="-10" dirty="0">
                <a:latin typeface="Arial"/>
                <a:cs typeface="Arial"/>
              </a:rPr>
              <a:t>participants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81405" y="2673095"/>
            <a:ext cx="1673860" cy="2813050"/>
            <a:chOff x="581405" y="2673095"/>
            <a:chExt cx="1673860" cy="2813050"/>
          </a:xfrm>
        </p:grpSpPr>
        <p:sp>
          <p:nvSpPr>
            <p:cNvPr id="22" name="object 22"/>
            <p:cNvSpPr/>
            <p:nvPr/>
          </p:nvSpPr>
          <p:spPr>
            <a:xfrm>
              <a:off x="1439798" y="4671441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20">
                  <a:moveTo>
                    <a:pt x="404240" y="0"/>
                  </a:moveTo>
                  <a:lnTo>
                    <a:pt x="357096" y="2717"/>
                  </a:lnTo>
                  <a:lnTo>
                    <a:pt x="311549" y="10667"/>
                  </a:lnTo>
                  <a:lnTo>
                    <a:pt x="267903" y="23548"/>
                  </a:lnTo>
                  <a:lnTo>
                    <a:pt x="226461" y="41054"/>
                  </a:lnTo>
                  <a:lnTo>
                    <a:pt x="187527" y="62884"/>
                  </a:lnTo>
                  <a:lnTo>
                    <a:pt x="151404" y="88734"/>
                  </a:lnTo>
                  <a:lnTo>
                    <a:pt x="118395" y="118300"/>
                  </a:lnTo>
                  <a:lnTo>
                    <a:pt x="88804" y="151280"/>
                  </a:lnTo>
                  <a:lnTo>
                    <a:pt x="62933" y="187370"/>
                  </a:lnTo>
                  <a:lnTo>
                    <a:pt x="41085" y="226267"/>
                  </a:lnTo>
                  <a:lnTo>
                    <a:pt x="23565" y="267668"/>
                  </a:lnTo>
                  <a:lnTo>
                    <a:pt x="10675" y="311269"/>
                  </a:lnTo>
                  <a:lnTo>
                    <a:pt x="2719" y="356767"/>
                  </a:lnTo>
                  <a:lnTo>
                    <a:pt x="0" y="403859"/>
                  </a:lnTo>
                  <a:lnTo>
                    <a:pt x="2719" y="450952"/>
                  </a:lnTo>
                  <a:lnTo>
                    <a:pt x="10675" y="496450"/>
                  </a:lnTo>
                  <a:lnTo>
                    <a:pt x="23565" y="540051"/>
                  </a:lnTo>
                  <a:lnTo>
                    <a:pt x="41085" y="581452"/>
                  </a:lnTo>
                  <a:lnTo>
                    <a:pt x="62933" y="620349"/>
                  </a:lnTo>
                  <a:lnTo>
                    <a:pt x="88804" y="656439"/>
                  </a:lnTo>
                  <a:lnTo>
                    <a:pt x="118395" y="689419"/>
                  </a:lnTo>
                  <a:lnTo>
                    <a:pt x="151404" y="718985"/>
                  </a:lnTo>
                  <a:lnTo>
                    <a:pt x="187527" y="744835"/>
                  </a:lnTo>
                  <a:lnTo>
                    <a:pt x="226461" y="766665"/>
                  </a:lnTo>
                  <a:lnTo>
                    <a:pt x="267903" y="784171"/>
                  </a:lnTo>
                  <a:lnTo>
                    <a:pt x="311549" y="797051"/>
                  </a:lnTo>
                  <a:lnTo>
                    <a:pt x="357096" y="805002"/>
                  </a:lnTo>
                  <a:lnTo>
                    <a:pt x="404240" y="807719"/>
                  </a:lnTo>
                  <a:lnTo>
                    <a:pt x="451385" y="805002"/>
                  </a:lnTo>
                  <a:lnTo>
                    <a:pt x="496932" y="797051"/>
                  </a:lnTo>
                  <a:lnTo>
                    <a:pt x="540578" y="784171"/>
                  </a:lnTo>
                  <a:lnTo>
                    <a:pt x="582020" y="766665"/>
                  </a:lnTo>
                  <a:lnTo>
                    <a:pt x="620954" y="744835"/>
                  </a:lnTo>
                  <a:lnTo>
                    <a:pt x="657077" y="718985"/>
                  </a:lnTo>
                  <a:lnTo>
                    <a:pt x="690086" y="689419"/>
                  </a:lnTo>
                  <a:lnTo>
                    <a:pt x="719677" y="656439"/>
                  </a:lnTo>
                  <a:lnTo>
                    <a:pt x="745548" y="620349"/>
                  </a:lnTo>
                  <a:lnTo>
                    <a:pt x="767396" y="581452"/>
                  </a:lnTo>
                  <a:lnTo>
                    <a:pt x="784916" y="540051"/>
                  </a:lnTo>
                  <a:lnTo>
                    <a:pt x="797806" y="496450"/>
                  </a:lnTo>
                  <a:lnTo>
                    <a:pt x="805762" y="450952"/>
                  </a:lnTo>
                  <a:lnTo>
                    <a:pt x="808482" y="403859"/>
                  </a:lnTo>
                  <a:lnTo>
                    <a:pt x="805762" y="356767"/>
                  </a:lnTo>
                  <a:lnTo>
                    <a:pt x="797806" y="311269"/>
                  </a:lnTo>
                  <a:lnTo>
                    <a:pt x="784916" y="267668"/>
                  </a:lnTo>
                  <a:lnTo>
                    <a:pt x="767396" y="226267"/>
                  </a:lnTo>
                  <a:lnTo>
                    <a:pt x="745548" y="187370"/>
                  </a:lnTo>
                  <a:lnTo>
                    <a:pt x="719677" y="151280"/>
                  </a:lnTo>
                  <a:lnTo>
                    <a:pt x="690086" y="118300"/>
                  </a:lnTo>
                  <a:lnTo>
                    <a:pt x="657077" y="88734"/>
                  </a:lnTo>
                  <a:lnTo>
                    <a:pt x="620954" y="62884"/>
                  </a:lnTo>
                  <a:lnTo>
                    <a:pt x="582020" y="41054"/>
                  </a:lnTo>
                  <a:lnTo>
                    <a:pt x="540578" y="23548"/>
                  </a:lnTo>
                  <a:lnTo>
                    <a:pt x="496932" y="10667"/>
                  </a:lnTo>
                  <a:lnTo>
                    <a:pt x="451385" y="2717"/>
                  </a:lnTo>
                  <a:lnTo>
                    <a:pt x="4042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439798" y="4671441"/>
              <a:ext cx="808990" cy="807720"/>
            </a:xfrm>
            <a:custGeom>
              <a:avLst/>
              <a:gdLst/>
              <a:ahLst/>
              <a:cxnLst/>
              <a:rect l="l" t="t" r="r" b="b"/>
              <a:pathLst>
                <a:path w="808989" h="807720">
                  <a:moveTo>
                    <a:pt x="0" y="403859"/>
                  </a:moveTo>
                  <a:lnTo>
                    <a:pt x="2719" y="356767"/>
                  </a:lnTo>
                  <a:lnTo>
                    <a:pt x="10675" y="311269"/>
                  </a:lnTo>
                  <a:lnTo>
                    <a:pt x="23565" y="267668"/>
                  </a:lnTo>
                  <a:lnTo>
                    <a:pt x="41085" y="226267"/>
                  </a:lnTo>
                  <a:lnTo>
                    <a:pt x="62933" y="187370"/>
                  </a:lnTo>
                  <a:lnTo>
                    <a:pt x="88804" y="151280"/>
                  </a:lnTo>
                  <a:lnTo>
                    <a:pt x="118395" y="118300"/>
                  </a:lnTo>
                  <a:lnTo>
                    <a:pt x="151404" y="88734"/>
                  </a:lnTo>
                  <a:lnTo>
                    <a:pt x="187527" y="62884"/>
                  </a:lnTo>
                  <a:lnTo>
                    <a:pt x="226461" y="41054"/>
                  </a:lnTo>
                  <a:lnTo>
                    <a:pt x="267903" y="23548"/>
                  </a:lnTo>
                  <a:lnTo>
                    <a:pt x="311549" y="10667"/>
                  </a:lnTo>
                  <a:lnTo>
                    <a:pt x="357096" y="2717"/>
                  </a:lnTo>
                  <a:lnTo>
                    <a:pt x="404240" y="0"/>
                  </a:lnTo>
                  <a:lnTo>
                    <a:pt x="451385" y="2717"/>
                  </a:lnTo>
                  <a:lnTo>
                    <a:pt x="496932" y="10667"/>
                  </a:lnTo>
                  <a:lnTo>
                    <a:pt x="540578" y="23548"/>
                  </a:lnTo>
                  <a:lnTo>
                    <a:pt x="582020" y="41054"/>
                  </a:lnTo>
                  <a:lnTo>
                    <a:pt x="620954" y="62884"/>
                  </a:lnTo>
                  <a:lnTo>
                    <a:pt x="657077" y="88734"/>
                  </a:lnTo>
                  <a:lnTo>
                    <a:pt x="690086" y="118300"/>
                  </a:lnTo>
                  <a:lnTo>
                    <a:pt x="719677" y="151280"/>
                  </a:lnTo>
                  <a:lnTo>
                    <a:pt x="745548" y="187370"/>
                  </a:lnTo>
                  <a:lnTo>
                    <a:pt x="767396" y="226267"/>
                  </a:lnTo>
                  <a:lnTo>
                    <a:pt x="784916" y="267668"/>
                  </a:lnTo>
                  <a:lnTo>
                    <a:pt x="797806" y="311269"/>
                  </a:lnTo>
                  <a:lnTo>
                    <a:pt x="805762" y="356767"/>
                  </a:lnTo>
                  <a:lnTo>
                    <a:pt x="808482" y="403859"/>
                  </a:lnTo>
                  <a:lnTo>
                    <a:pt x="805762" y="450952"/>
                  </a:lnTo>
                  <a:lnTo>
                    <a:pt x="797806" y="496450"/>
                  </a:lnTo>
                  <a:lnTo>
                    <a:pt x="784916" y="540051"/>
                  </a:lnTo>
                  <a:lnTo>
                    <a:pt x="767396" y="581452"/>
                  </a:lnTo>
                  <a:lnTo>
                    <a:pt x="745548" y="620349"/>
                  </a:lnTo>
                  <a:lnTo>
                    <a:pt x="719677" y="656439"/>
                  </a:lnTo>
                  <a:lnTo>
                    <a:pt x="690086" y="689419"/>
                  </a:lnTo>
                  <a:lnTo>
                    <a:pt x="657077" y="718985"/>
                  </a:lnTo>
                  <a:lnTo>
                    <a:pt x="620954" y="744835"/>
                  </a:lnTo>
                  <a:lnTo>
                    <a:pt x="582020" y="766665"/>
                  </a:lnTo>
                  <a:lnTo>
                    <a:pt x="540578" y="784171"/>
                  </a:lnTo>
                  <a:lnTo>
                    <a:pt x="496932" y="797051"/>
                  </a:lnTo>
                  <a:lnTo>
                    <a:pt x="451385" y="805002"/>
                  </a:lnTo>
                  <a:lnTo>
                    <a:pt x="404240" y="807719"/>
                  </a:lnTo>
                  <a:lnTo>
                    <a:pt x="357096" y="805002"/>
                  </a:lnTo>
                  <a:lnTo>
                    <a:pt x="311549" y="797051"/>
                  </a:lnTo>
                  <a:lnTo>
                    <a:pt x="267903" y="784171"/>
                  </a:lnTo>
                  <a:lnTo>
                    <a:pt x="226461" y="766665"/>
                  </a:lnTo>
                  <a:lnTo>
                    <a:pt x="187527" y="744835"/>
                  </a:lnTo>
                  <a:lnTo>
                    <a:pt x="151404" y="718985"/>
                  </a:lnTo>
                  <a:lnTo>
                    <a:pt x="118395" y="689419"/>
                  </a:lnTo>
                  <a:lnTo>
                    <a:pt x="88804" y="656439"/>
                  </a:lnTo>
                  <a:lnTo>
                    <a:pt x="62933" y="620349"/>
                  </a:lnTo>
                  <a:lnTo>
                    <a:pt x="41085" y="581452"/>
                  </a:lnTo>
                  <a:lnTo>
                    <a:pt x="23565" y="540051"/>
                  </a:lnTo>
                  <a:lnTo>
                    <a:pt x="10675" y="496450"/>
                  </a:lnTo>
                  <a:lnTo>
                    <a:pt x="2719" y="450952"/>
                  </a:lnTo>
                  <a:lnTo>
                    <a:pt x="0" y="403859"/>
                  </a:lnTo>
                  <a:close/>
                </a:path>
              </a:pathLst>
            </a:custGeom>
            <a:ln w="12954">
              <a:solidFill>
                <a:srgbClr val="AC87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1405" y="2673095"/>
              <a:ext cx="1089659" cy="87172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8565" y="3770375"/>
              <a:ext cx="952499" cy="796290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521969" y="214896"/>
            <a:ext cx="8037830" cy="1167765"/>
            <a:chOff x="521969" y="214896"/>
            <a:chExt cx="8037830" cy="1167765"/>
          </a:xfrm>
        </p:grpSpPr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7623" y="415281"/>
              <a:ext cx="782452" cy="30057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23416" y="214896"/>
              <a:ext cx="7136130" cy="78332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1969" y="598944"/>
              <a:ext cx="2333244" cy="783323"/>
            </a:xfrm>
            <a:prstGeom prst="rect">
              <a:avLst/>
            </a:prstGeom>
          </p:spPr>
        </p:pic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60655" marR="5080">
              <a:lnSpc>
                <a:spcPts val="3020"/>
              </a:lnSpc>
              <a:spcBef>
                <a:spcPts val="484"/>
              </a:spcBef>
            </a:pPr>
            <a:r>
              <a:rPr dirty="0">
                <a:solidFill>
                  <a:srgbClr val="AC8700"/>
                </a:solidFill>
              </a:rPr>
              <a:t>Rôle </a:t>
            </a:r>
            <a:r>
              <a:rPr dirty="0"/>
              <a:t>des </a:t>
            </a:r>
            <a:r>
              <a:rPr spc="-10" dirty="0"/>
              <a:t>modes </a:t>
            </a:r>
            <a:r>
              <a:rPr dirty="0"/>
              <a:t>de </a:t>
            </a:r>
            <a:r>
              <a:rPr spc="-10" dirty="0"/>
              <a:t>formation </a:t>
            </a:r>
            <a:r>
              <a:rPr dirty="0"/>
              <a:t>hybrides, mixtes et virtuels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9272" y="530343"/>
            <a:ext cx="1934244" cy="30057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4144" y="452374"/>
            <a:ext cx="1971039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Conclusion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51738" y="1264157"/>
            <a:ext cx="6931025" cy="31515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dirty="0"/>
              <a:t>La Banque </a:t>
            </a:r>
            <a:r>
              <a:rPr lang="pt-PT" dirty="0"/>
              <a:t>C</a:t>
            </a:r>
            <a:r>
              <a:rPr dirty="0"/>
              <a:t>entrale des Seychelles, ainsi que d'autres </a:t>
            </a:r>
            <a:r>
              <a:rPr spc="-10" dirty="0"/>
              <a:t>institutions </a:t>
            </a:r>
            <a:r>
              <a:rPr dirty="0"/>
              <a:t>et agences des </a:t>
            </a:r>
            <a:r>
              <a:rPr spc="-10" dirty="0"/>
              <a:t>Seychelles, </a:t>
            </a:r>
            <a:r>
              <a:rPr dirty="0"/>
              <a:t>ont bénéficié et continuent de bénéficier des cours de </a:t>
            </a:r>
            <a:r>
              <a:rPr spc="-10" dirty="0"/>
              <a:t>l’</a:t>
            </a:r>
            <a:r>
              <a:rPr lang="pt-PT" spc="-10" dirty="0"/>
              <a:t>IFA</a:t>
            </a:r>
            <a:r>
              <a:rPr spc="-10" dirty="0"/>
              <a:t> </a:t>
            </a:r>
            <a:r>
              <a:rPr dirty="0"/>
              <a:t>et des connaissances et </a:t>
            </a:r>
            <a:r>
              <a:rPr spc="-10" dirty="0"/>
              <a:t>compétences étendues </a:t>
            </a:r>
            <a:r>
              <a:rPr dirty="0"/>
              <a:t>des </a:t>
            </a:r>
            <a:r>
              <a:rPr spc="-10" dirty="0"/>
              <a:t>professionnels </a:t>
            </a:r>
            <a:r>
              <a:rPr dirty="0"/>
              <a:t>qui </a:t>
            </a:r>
            <a:r>
              <a:rPr spc="-10" dirty="0"/>
              <a:t>dispensent </a:t>
            </a:r>
            <a:r>
              <a:rPr dirty="0"/>
              <a:t>ces </a:t>
            </a:r>
            <a:r>
              <a:rPr spc="-10" dirty="0"/>
              <a:t>formations.</a:t>
            </a:r>
          </a:p>
          <a:p>
            <a:pPr>
              <a:lnSpc>
                <a:spcPct val="100000"/>
              </a:lnSpc>
            </a:pPr>
            <a:endParaRPr sz="1500" dirty="0"/>
          </a:p>
          <a:p>
            <a:pPr>
              <a:lnSpc>
                <a:spcPct val="100000"/>
              </a:lnSpc>
            </a:pPr>
            <a:endParaRPr sz="1700" dirty="0"/>
          </a:p>
          <a:p>
            <a:pPr marL="12700" marR="5080" algn="just">
              <a:lnSpc>
                <a:spcPct val="100000"/>
              </a:lnSpc>
            </a:pPr>
            <a:r>
              <a:rPr dirty="0"/>
              <a:t>La richesse des connaissances disponibles à l</a:t>
            </a:r>
            <a:r>
              <a:rPr lang="pt-PT" dirty="0"/>
              <a:t>’IFA</a:t>
            </a:r>
            <a:r>
              <a:rPr dirty="0"/>
              <a:t> par le biais de conférences, de sessions de groupe </a:t>
            </a:r>
            <a:r>
              <a:rPr spc="-25" dirty="0"/>
              <a:t>et </a:t>
            </a:r>
            <a:r>
              <a:rPr lang="pt-PT" spc="-25" dirty="0"/>
              <a:t>les échanges</a:t>
            </a:r>
            <a:r>
              <a:rPr dirty="0"/>
              <a:t> avec les animateurs permet au personnel de développer ses </a:t>
            </a:r>
            <a:r>
              <a:rPr spc="-10" dirty="0"/>
              <a:t>capacités </a:t>
            </a:r>
            <a:r>
              <a:rPr dirty="0"/>
              <a:t>et </a:t>
            </a:r>
            <a:r>
              <a:rPr spc="-10" dirty="0"/>
              <a:t>compétences </a:t>
            </a:r>
            <a:r>
              <a:rPr dirty="0"/>
              <a:t>techniques.</a:t>
            </a:r>
          </a:p>
          <a:p>
            <a:pPr>
              <a:lnSpc>
                <a:spcPct val="100000"/>
              </a:lnSpc>
            </a:pPr>
            <a:endParaRPr sz="1500" dirty="0"/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 dirty="0"/>
          </a:p>
          <a:p>
            <a:pPr marL="12700" marR="5080" algn="just">
              <a:lnSpc>
                <a:spcPct val="100000"/>
              </a:lnSpc>
            </a:pPr>
            <a:r>
              <a:rPr dirty="0"/>
              <a:t>Nous nous réjouissons de la collaboration continue et du renforcement des capacités </a:t>
            </a:r>
            <a:r>
              <a:rPr spc="-25" dirty="0"/>
              <a:t>du </a:t>
            </a:r>
            <a:r>
              <a:rPr dirty="0"/>
              <a:t>personnel à mesure que les économies mondiale et locale continuent de se développer, ce qui </a:t>
            </a:r>
            <a:r>
              <a:rPr spc="-10" dirty="0"/>
              <a:t>apporte à la </a:t>
            </a:r>
            <a:r>
              <a:rPr dirty="0"/>
              <a:t>fois des </a:t>
            </a:r>
            <a:r>
              <a:rPr spc="-10" dirty="0"/>
              <a:t>opportunités </a:t>
            </a:r>
            <a:r>
              <a:rPr dirty="0"/>
              <a:t>et des </a:t>
            </a:r>
            <a:r>
              <a:rPr spc="-10" dirty="0"/>
              <a:t>défis.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4267201"/>
            <a:ext cx="5486400" cy="3809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dirty="0"/>
              <a:t>Merci de votre </a:t>
            </a:r>
            <a:r>
              <a:rPr sz="2400" spc="-25" dirty="0"/>
              <a:t>attention.</a:t>
            </a:r>
            <a:endParaRPr sz="24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9782" y="1850135"/>
            <a:ext cx="1831086" cy="17546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805</Words>
  <Application>Microsoft Office PowerPoint</Application>
  <PresentationFormat>Apresentação no Ecrã (4:3)</PresentationFormat>
  <Paragraphs>104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3" baseType="lpstr">
      <vt:lpstr>Arial</vt:lpstr>
      <vt:lpstr>Courier New</vt:lpstr>
      <vt:lpstr>Tahoma</vt:lpstr>
      <vt:lpstr>Wingdings</vt:lpstr>
      <vt:lpstr>Office Theme</vt:lpstr>
      <vt:lpstr>Développement des capacités du FMI et le rôle de l’IFA</vt:lpstr>
      <vt:lpstr>Aperçu de l’ engagement des Seychelles auprès de l’IFA</vt:lpstr>
      <vt:lpstr>L'expérience du CBS dans les cours de formation de l’IFA</vt:lpstr>
      <vt:lpstr>Diffusion des connaissances acquises</vt:lpstr>
      <vt:lpstr>Importance de la formation de l’IFA dans le cadre de la Stratégie de Développement des Capacités du CBS</vt:lpstr>
      <vt:lpstr>Rôle des modes de formation hybrides, mixtes et virtuels</vt:lpstr>
      <vt:lpstr>Conclusion</vt:lpstr>
      <vt:lpstr>Merci de votre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Raghavi Naidu</dc:creator>
  <cp:keywords>, docId:21C81A4A55099BD41C987571E5FE143D</cp:keywords>
  <cp:lastModifiedBy>Paula Manuppella</cp:lastModifiedBy>
  <cp:revision>59</cp:revision>
  <dcterms:created xsi:type="dcterms:W3CDTF">2023-05-31T13:29:10Z</dcterms:created>
  <dcterms:modified xsi:type="dcterms:W3CDTF">2023-05-31T15:47:48Z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2023-05-31T00:00:00Z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2023-05-31T00:00:00Z</vt:filetime>
  </property>
  <property fmtid="{D5CDD505-2E9C-101B-9397-08002B2CF9AE}" pid="5" name="Producer">
    <vt:lpwstr>Microsoft® PowerPoint® 2019</vt:lpwstr>
  </property>
</Properties>
</file>