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62" r:id="rId2"/>
    <p:sldId id="645" r:id="rId3"/>
    <p:sldId id="684" r:id="rId4"/>
    <p:sldId id="683" r:id="rId5"/>
    <p:sldId id="686" r:id="rId6"/>
    <p:sldId id="685" r:id="rId7"/>
    <p:sldId id="687" r:id="rId8"/>
    <p:sldId id="511" r:id="rId9"/>
  </p:sldIdLst>
  <p:sldSz cx="9144000" cy="6858000" type="screen4x3"/>
  <p:notesSz cx="6797675" cy="9928225"/>
  <p:defaultTextStyle>
    <a:defPPr>
      <a:defRPr lang="en-S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il Benoiton" initials="CB" lastIdx="2" clrIdx="0">
    <p:extLst>
      <p:ext uri="{19B8F6BF-5375-455C-9EA6-DF929625EA0E}">
        <p15:presenceInfo xmlns:p15="http://schemas.microsoft.com/office/powerpoint/2012/main" userId="S-1-5-21-3061387596-2813713322-3112766545-15150" providerId="AD"/>
      </p:ext>
    </p:extLst>
  </p:cmAuthor>
  <p:cmAuthor id="2" name="Trudy Lucas" initials="TL" lastIdx="4" clrIdx="1">
    <p:extLst>
      <p:ext uri="{19B8F6BF-5375-455C-9EA6-DF929625EA0E}">
        <p15:presenceInfo xmlns:p15="http://schemas.microsoft.com/office/powerpoint/2012/main" userId="S-1-5-21-3061387596-2813713322-3112766545-9733" providerId="AD"/>
      </p:ext>
    </p:extLst>
  </p:cmAuthor>
  <p:cmAuthor id="3" name="Hilda Palconit" initials="HP" lastIdx="15" clrIdx="2">
    <p:extLst>
      <p:ext uri="{19B8F6BF-5375-455C-9EA6-DF929625EA0E}">
        <p15:presenceInfo xmlns:p15="http://schemas.microsoft.com/office/powerpoint/2012/main" userId="S-1-5-21-3061387596-2813713322-3112766545-1690" providerId="AD"/>
      </p:ext>
    </p:extLst>
  </p:cmAuthor>
  <p:cmAuthor id="4" name="Audrey Rath" initials="AR" lastIdx="10" clrIdx="3">
    <p:extLst>
      <p:ext uri="{19B8F6BF-5375-455C-9EA6-DF929625EA0E}">
        <p15:presenceInfo xmlns:p15="http://schemas.microsoft.com/office/powerpoint/2012/main" userId="S-1-5-21-3061387596-2813713322-3112766545-15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800"/>
    <a:srgbClr val="DDEEFF"/>
    <a:srgbClr val="002850"/>
    <a:srgbClr val="003B76"/>
    <a:srgbClr val="004386"/>
    <a:srgbClr val="044460"/>
    <a:srgbClr val="F8F8F8"/>
    <a:srgbClr val="AEFEFE"/>
    <a:srgbClr val="B7DBFF"/>
    <a:srgbClr val="D3D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65094" autoAdjust="0"/>
  </p:normalViewPr>
  <p:slideViewPr>
    <p:cSldViewPr snapToGrid="0">
      <p:cViewPr varScale="1">
        <p:scale>
          <a:sx n="56" d="100"/>
          <a:sy n="56" d="100"/>
        </p:scale>
        <p:origin x="2530" y="48"/>
      </p:cViewPr>
      <p:guideLst/>
    </p:cSldViewPr>
  </p:slideViewPr>
  <p:notesTextViewPr>
    <p:cViewPr>
      <p:scale>
        <a:sx n="3" d="2"/>
        <a:sy n="3" d="2"/>
      </p:scale>
      <p:origin x="0" y="0"/>
    </p:cViewPr>
  </p:notesTextViewPr>
  <p:sorterViewPr>
    <p:cViewPr>
      <p:scale>
        <a:sx n="100" d="100"/>
        <a:sy n="10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9410901048\Desktop\ATI%20capacity%20de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99410901048\Desktop\ATI%20capacity%20dev.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000" b="1"/>
              <a:t>Applicants by gender</a:t>
            </a:r>
          </a:p>
        </c:rich>
      </c:tx>
      <c:layout>
        <c:manualLayout>
          <c:xMode val="edge"/>
          <c:yMode val="edge"/>
          <c:x val="0.26712560234034799"/>
          <c:y val="6.9444444444444448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E78D-4AEB-BFFE-D639E12630D2}"/>
              </c:ext>
            </c:extLst>
          </c:dPt>
          <c:dPt>
            <c:idx val="1"/>
            <c:bubble3D val="0"/>
            <c:spPr>
              <a:pattFill prst="dkUpDiag">
                <a:fgClr>
                  <a:srgbClr val="002060"/>
                </a:fgClr>
                <a:bgClr>
                  <a:schemeClr val="bg1"/>
                </a:bgClr>
              </a:pattFill>
              <a:ln w="19050">
                <a:solidFill>
                  <a:schemeClr val="lt1"/>
                </a:solidFill>
              </a:ln>
              <a:effectLst/>
            </c:spPr>
            <c:extLst>
              <c:ext xmlns:c16="http://schemas.microsoft.com/office/drawing/2014/chart" uri="{C3380CC4-5D6E-409C-BE32-E72D297353CC}">
                <c16:uniqueId val="{00000003-E78D-4AEB-BFFE-D639E12630D2}"/>
              </c:ext>
            </c:extLst>
          </c:dPt>
          <c:dLbls>
            <c:dLbl>
              <c:idx val="0"/>
              <c:layout>
                <c:manualLayout>
                  <c:x val="-0.20019380752388494"/>
                  <c:y val="-0.18606098716827055"/>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580173951753056"/>
                      <c:h val="0.15972222222222221"/>
                    </c:manualLayout>
                  </c15:layout>
                </c:ext>
                <c:ext xmlns:c16="http://schemas.microsoft.com/office/drawing/2014/chart" uri="{C3380CC4-5D6E-409C-BE32-E72D297353CC}">
                  <c16:uniqueId val="{00000001-E78D-4AEB-BFFE-D639E12630D2}"/>
                </c:ext>
              </c:extLst>
            </c:dLbl>
            <c:dLbl>
              <c:idx val="1"/>
              <c:layout>
                <c:manualLayout>
                  <c:x val="5.4149693743861319E-2"/>
                  <c:y val="5.4004447360746603E-3"/>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417790933526594"/>
                      <c:h val="0.18511592300962379"/>
                    </c:manualLayout>
                  </c15:layout>
                </c:ext>
                <c:ext xmlns:c16="http://schemas.microsoft.com/office/drawing/2014/chart" uri="{C3380CC4-5D6E-409C-BE32-E72D297353CC}">
                  <c16:uniqueId val="{00000003-E78D-4AEB-BFFE-D639E12630D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Female</c:v>
                </c:pt>
                <c:pt idx="1">
                  <c:v>Male</c:v>
                </c:pt>
              </c:strCache>
            </c:strRef>
          </c:cat>
          <c:val>
            <c:numRef>
              <c:f>Sheet1!$C$3:$C$4</c:f>
              <c:numCache>
                <c:formatCode>0%</c:formatCode>
                <c:ptCount val="2"/>
                <c:pt idx="0">
                  <c:v>0.6675126903553299</c:v>
                </c:pt>
                <c:pt idx="1">
                  <c:v>0.33248730964467005</c:v>
                </c:pt>
              </c:numCache>
            </c:numRef>
          </c:val>
          <c:extLst>
            <c:ext xmlns:c16="http://schemas.microsoft.com/office/drawing/2014/chart" uri="{C3380CC4-5D6E-409C-BE32-E72D297353CC}">
              <c16:uniqueId val="{00000004-E78D-4AEB-BFFE-D639E12630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000" b="1"/>
              <a:t>Participants by gender</a:t>
            </a:r>
          </a:p>
        </c:rich>
      </c:tx>
      <c:layout>
        <c:manualLayout>
          <c:xMode val="edge"/>
          <c:yMode val="edge"/>
          <c:x val="0.28226192778881487"/>
          <c:y val="8.3333333333333329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B08400"/>
              </a:solidFill>
              <a:ln w="19050">
                <a:solidFill>
                  <a:schemeClr val="lt1"/>
                </a:solidFill>
              </a:ln>
              <a:effectLst/>
            </c:spPr>
            <c:extLst>
              <c:ext xmlns:c16="http://schemas.microsoft.com/office/drawing/2014/chart" uri="{C3380CC4-5D6E-409C-BE32-E72D297353CC}">
                <c16:uniqueId val="{00000001-8D6A-43B8-A09C-23EF32C31E98}"/>
              </c:ext>
            </c:extLst>
          </c:dPt>
          <c:dPt>
            <c:idx val="1"/>
            <c:bubble3D val="0"/>
            <c:spPr>
              <a:pattFill prst="dkUpDiag">
                <a:fgClr>
                  <a:srgbClr val="B08400"/>
                </a:fgClr>
                <a:bgClr>
                  <a:schemeClr val="bg1"/>
                </a:bgClr>
              </a:pattFill>
              <a:ln w="19050">
                <a:solidFill>
                  <a:schemeClr val="lt1"/>
                </a:solidFill>
              </a:ln>
              <a:effectLst/>
            </c:spPr>
            <c:extLst>
              <c:ext xmlns:c16="http://schemas.microsoft.com/office/drawing/2014/chart" uri="{C3380CC4-5D6E-409C-BE32-E72D297353CC}">
                <c16:uniqueId val="{00000003-8D6A-43B8-A09C-23EF32C31E98}"/>
              </c:ext>
            </c:extLst>
          </c:dPt>
          <c:dLbls>
            <c:dLbl>
              <c:idx val="0"/>
              <c:layout>
                <c:manualLayout>
                  <c:x val="-0.16712799898657082"/>
                  <c:y val="-0.20804225735223528"/>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338149734170718"/>
                      <c:h val="0.1490511696374284"/>
                    </c:manualLayout>
                  </c15:layout>
                </c:ext>
                <c:ext xmlns:c16="http://schemas.microsoft.com/office/drawing/2014/chart" uri="{C3380CC4-5D6E-409C-BE32-E72D297353CC}">
                  <c16:uniqueId val="{00000001-8D6A-43B8-A09C-23EF32C31E98}"/>
                </c:ext>
              </c:extLst>
            </c:dLbl>
            <c:dLbl>
              <c:idx val="1"/>
              <c:layout>
                <c:manualLayout>
                  <c:x val="1.6776244630318165E-2"/>
                  <c:y val="2.803204286964129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875426998539962"/>
                      <c:h val="0.14905110819480896"/>
                    </c:manualLayout>
                  </c15:layout>
                </c:ext>
                <c:ext xmlns:c16="http://schemas.microsoft.com/office/drawing/2014/chart" uri="{C3380CC4-5D6E-409C-BE32-E72D297353CC}">
                  <c16:uniqueId val="{00000003-8D6A-43B8-A09C-23EF32C31E9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Female</c:v>
                </c:pt>
                <c:pt idx="1">
                  <c:v>Male</c:v>
                </c:pt>
              </c:strCache>
            </c:strRef>
          </c:cat>
          <c:val>
            <c:numRef>
              <c:f>Sheet1!$H$3:$H$4</c:f>
              <c:numCache>
                <c:formatCode>0%</c:formatCode>
                <c:ptCount val="2"/>
                <c:pt idx="0">
                  <c:v>0.69780219780219777</c:v>
                </c:pt>
                <c:pt idx="1">
                  <c:v>0.30219780219780218</c:v>
                </c:pt>
              </c:numCache>
            </c:numRef>
          </c:val>
          <c:extLst>
            <c:ext xmlns:c16="http://schemas.microsoft.com/office/drawing/2014/chart" uri="{C3380CC4-5D6E-409C-BE32-E72D297353CC}">
              <c16:uniqueId val="{00000004-8D6A-43B8-A09C-23EF32C31E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E5FC-C562-45F6-A12F-0180853270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86BCC7E-5D68-4C10-AD30-6C46F36E8067}">
      <dgm:prSet phldrT="[Text]" custT="1"/>
      <dgm:spPr>
        <a:noFill/>
      </dgm:spPr>
      <dgm:t>
        <a:bodyPr/>
        <a:lstStyle/>
        <a:p>
          <a:r>
            <a:rPr lang="en-GB" sz="1200" b="1" dirty="0">
              <a:solidFill>
                <a:srgbClr val="002060"/>
              </a:solidFill>
              <a:latin typeface="Arial" panose="020B0604020202020204" pitchFamily="34" charset="0"/>
              <a:cs typeface="Arial" panose="020B0604020202020204" pitchFamily="34" charset="0"/>
            </a:rPr>
            <a:t>Institutions and agencies</a:t>
          </a:r>
        </a:p>
      </dgm:t>
    </dgm:pt>
    <dgm:pt modelId="{4001EE50-7B18-4800-A831-79A3719B7C66}" type="parTrans" cxnId="{39925156-F209-4EC6-B5BA-56824BA4A007}">
      <dgm:prSet/>
      <dgm:spPr/>
      <dgm:t>
        <a:bodyPr/>
        <a:lstStyle/>
        <a:p>
          <a:endParaRPr lang="en-GB" sz="1200">
            <a:latin typeface="Arial" panose="020B0604020202020204" pitchFamily="34" charset="0"/>
            <a:cs typeface="Arial" panose="020B0604020202020204" pitchFamily="34" charset="0"/>
          </a:endParaRPr>
        </a:p>
      </dgm:t>
    </dgm:pt>
    <dgm:pt modelId="{AF25D4A3-65B1-4E5D-8022-C3534194051B}" type="sibTrans" cxnId="{39925156-F209-4EC6-B5BA-56824BA4A007}">
      <dgm:prSet/>
      <dgm:spPr/>
      <dgm:t>
        <a:bodyPr/>
        <a:lstStyle/>
        <a:p>
          <a:endParaRPr lang="en-GB" sz="1200">
            <a:latin typeface="Arial" panose="020B0604020202020204" pitchFamily="34" charset="0"/>
            <a:cs typeface="Arial" panose="020B0604020202020204" pitchFamily="34" charset="0"/>
          </a:endParaRPr>
        </a:p>
      </dgm:t>
    </dgm:pt>
    <dgm:pt modelId="{39B2AC95-C890-4AFA-B881-877BF6DC7758}">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Ministry responsible </a:t>
          </a:r>
          <a:r>
            <a:rPr lang="en-US" sz="1200">
              <a:solidFill>
                <a:schemeClr val="tx1"/>
              </a:solidFill>
              <a:latin typeface="Arial" panose="020B0604020202020204" pitchFamily="34" charset="0"/>
              <a:ea typeface="Tahoma" panose="020B0604030504040204" pitchFamily="34" charset="0"/>
              <a:cs typeface="Arial" panose="020B0604020202020204" pitchFamily="34" charset="0"/>
            </a:rPr>
            <a:t>for Finance</a:t>
          </a:r>
          <a:endParaRPr lang="en-GB" sz="1200" dirty="0">
            <a:latin typeface="Arial" panose="020B0604020202020204" pitchFamily="34" charset="0"/>
            <a:cs typeface="Arial" panose="020B0604020202020204" pitchFamily="34" charset="0"/>
          </a:endParaRPr>
        </a:p>
      </dgm:t>
    </dgm:pt>
    <dgm:pt modelId="{3F7CD775-1408-42A5-B1DD-9AC5057DBEE1}" type="parTrans" cxnId="{7249C4BB-A2F0-4D68-A639-CC527AEE7DB7}">
      <dgm:prSet/>
      <dgm:spPr/>
      <dgm:t>
        <a:bodyPr/>
        <a:lstStyle/>
        <a:p>
          <a:endParaRPr lang="en-GB" sz="1200">
            <a:latin typeface="Arial" panose="020B0604020202020204" pitchFamily="34" charset="0"/>
            <a:cs typeface="Arial" panose="020B0604020202020204" pitchFamily="34" charset="0"/>
          </a:endParaRPr>
        </a:p>
      </dgm:t>
    </dgm:pt>
    <dgm:pt modelId="{90EE305E-5192-49C8-BA94-A2B3BDB0FF6B}" type="sibTrans" cxnId="{7249C4BB-A2F0-4D68-A639-CC527AEE7DB7}">
      <dgm:prSet/>
      <dgm:spPr/>
      <dgm:t>
        <a:bodyPr/>
        <a:lstStyle/>
        <a:p>
          <a:endParaRPr lang="en-GB" sz="1200">
            <a:latin typeface="Arial" panose="020B0604020202020204" pitchFamily="34" charset="0"/>
            <a:cs typeface="Arial" panose="020B0604020202020204" pitchFamily="34" charset="0"/>
          </a:endParaRPr>
        </a:p>
      </dgm:t>
    </dgm:pt>
    <dgm:pt modelId="{70A062CA-0DF7-4166-8BBC-E50880C91A56}">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Central Bank of Seychelles</a:t>
          </a:r>
        </a:p>
      </dgm:t>
    </dgm:pt>
    <dgm:pt modelId="{B32DD1DA-B65C-412C-8604-F8E7EFD69D79}" type="parTrans" cxnId="{915CC342-EC5F-470E-B58E-14748E44A9A2}">
      <dgm:prSet/>
      <dgm:spPr/>
      <dgm:t>
        <a:bodyPr/>
        <a:lstStyle/>
        <a:p>
          <a:endParaRPr lang="en-GB" sz="1200">
            <a:latin typeface="Arial" panose="020B0604020202020204" pitchFamily="34" charset="0"/>
            <a:cs typeface="Arial" panose="020B0604020202020204" pitchFamily="34" charset="0"/>
          </a:endParaRPr>
        </a:p>
      </dgm:t>
    </dgm:pt>
    <dgm:pt modelId="{A168F4CC-5700-43EC-95F1-B592D0DD6A57}" type="sibTrans" cxnId="{915CC342-EC5F-470E-B58E-14748E44A9A2}">
      <dgm:prSet/>
      <dgm:spPr/>
      <dgm:t>
        <a:bodyPr/>
        <a:lstStyle/>
        <a:p>
          <a:endParaRPr lang="en-GB" sz="1200">
            <a:latin typeface="Arial" panose="020B0604020202020204" pitchFamily="34" charset="0"/>
            <a:cs typeface="Arial" panose="020B0604020202020204" pitchFamily="34" charset="0"/>
          </a:endParaRPr>
        </a:p>
      </dgm:t>
    </dgm:pt>
    <dgm:pt modelId="{866950CB-0CC0-4522-BC98-B183D47197EB}">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Seychelles Revenue Commission</a:t>
          </a:r>
        </a:p>
      </dgm:t>
    </dgm:pt>
    <dgm:pt modelId="{82625B4A-6C17-4C4C-B9ED-866DCC2D5D40}" type="parTrans" cxnId="{F87680EF-ADC8-4CBE-8704-075C87ED5CA9}">
      <dgm:prSet/>
      <dgm:spPr/>
      <dgm:t>
        <a:bodyPr/>
        <a:lstStyle/>
        <a:p>
          <a:endParaRPr lang="en-GB" sz="1200">
            <a:latin typeface="Arial" panose="020B0604020202020204" pitchFamily="34" charset="0"/>
            <a:cs typeface="Arial" panose="020B0604020202020204" pitchFamily="34" charset="0"/>
          </a:endParaRPr>
        </a:p>
      </dgm:t>
    </dgm:pt>
    <dgm:pt modelId="{95816339-AE92-48B7-86B0-0313A9DF4266}" type="sibTrans" cxnId="{F87680EF-ADC8-4CBE-8704-075C87ED5CA9}">
      <dgm:prSet/>
      <dgm:spPr/>
      <dgm:t>
        <a:bodyPr/>
        <a:lstStyle/>
        <a:p>
          <a:endParaRPr lang="en-GB" sz="1200">
            <a:latin typeface="Arial" panose="020B0604020202020204" pitchFamily="34" charset="0"/>
            <a:cs typeface="Arial" panose="020B0604020202020204" pitchFamily="34" charset="0"/>
          </a:endParaRPr>
        </a:p>
      </dgm:t>
    </dgm:pt>
    <dgm:pt modelId="{49786166-BFA1-46BC-B5D6-65454BFEC9B2}">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National Bureau of Statistics</a:t>
          </a:r>
        </a:p>
      </dgm:t>
    </dgm:pt>
    <dgm:pt modelId="{2654DD39-D173-4305-A2C3-E806BE725E64}" type="parTrans" cxnId="{1F331245-43B7-420C-890B-020C4116C669}">
      <dgm:prSet/>
      <dgm:spPr/>
      <dgm:t>
        <a:bodyPr/>
        <a:lstStyle/>
        <a:p>
          <a:endParaRPr lang="en-GB" sz="1200">
            <a:latin typeface="Arial" panose="020B0604020202020204" pitchFamily="34" charset="0"/>
            <a:cs typeface="Arial" panose="020B0604020202020204" pitchFamily="34" charset="0"/>
          </a:endParaRPr>
        </a:p>
      </dgm:t>
    </dgm:pt>
    <dgm:pt modelId="{63CE1F7C-86D2-48E3-8F63-F6A3E1298378}" type="sibTrans" cxnId="{1F331245-43B7-420C-890B-020C4116C669}">
      <dgm:prSet/>
      <dgm:spPr/>
      <dgm:t>
        <a:bodyPr/>
        <a:lstStyle/>
        <a:p>
          <a:endParaRPr lang="en-GB" sz="1200">
            <a:latin typeface="Arial" panose="020B0604020202020204" pitchFamily="34" charset="0"/>
            <a:cs typeface="Arial" panose="020B0604020202020204" pitchFamily="34" charset="0"/>
          </a:endParaRPr>
        </a:p>
      </dgm:t>
    </dgm:pt>
    <dgm:pt modelId="{8A1F0A1D-2823-485B-B250-078F28056959}">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Financial Services Authority </a:t>
          </a:r>
        </a:p>
      </dgm:t>
    </dgm:pt>
    <dgm:pt modelId="{731E4ED7-1E33-4971-B476-BA701A93245E}" type="parTrans" cxnId="{F499F69C-7DA6-4774-A670-2E2D91576BA2}">
      <dgm:prSet/>
      <dgm:spPr/>
      <dgm:t>
        <a:bodyPr/>
        <a:lstStyle/>
        <a:p>
          <a:endParaRPr lang="en-GB" sz="1200">
            <a:latin typeface="Arial" panose="020B0604020202020204" pitchFamily="34" charset="0"/>
            <a:cs typeface="Arial" panose="020B0604020202020204" pitchFamily="34" charset="0"/>
          </a:endParaRPr>
        </a:p>
      </dgm:t>
    </dgm:pt>
    <dgm:pt modelId="{D84EFC14-E48D-4563-9A60-C583A98AD7A9}" type="sibTrans" cxnId="{F499F69C-7DA6-4774-A670-2E2D91576BA2}">
      <dgm:prSet/>
      <dgm:spPr/>
      <dgm:t>
        <a:bodyPr/>
        <a:lstStyle/>
        <a:p>
          <a:endParaRPr lang="en-GB" sz="1200">
            <a:latin typeface="Arial" panose="020B0604020202020204" pitchFamily="34" charset="0"/>
            <a:cs typeface="Arial" panose="020B0604020202020204" pitchFamily="34" charset="0"/>
          </a:endParaRPr>
        </a:p>
      </dgm:t>
    </dgm:pt>
    <dgm:pt modelId="{2E1885C2-D5BC-4458-9637-C0D12546EB2D}">
      <dgm:prSet phldrT="[Text]" custT="1"/>
      <dgm:spPr>
        <a:noFill/>
      </dgm:spPr>
      <dgm:t>
        <a:bodyPr/>
        <a:lstStyle/>
        <a:p>
          <a:pPr>
            <a:lnSpc>
              <a:spcPct val="150000"/>
            </a:lnSpc>
            <a:buFont typeface="Courier New" panose="02070309020205020404" pitchFamily="49" charset="0"/>
            <a:buChar char="o"/>
          </a:pPr>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Public Enterprise Monitoring Commission</a:t>
          </a:r>
        </a:p>
      </dgm:t>
    </dgm:pt>
    <dgm:pt modelId="{5420AB6A-4D4B-4BEB-A344-41FB92BD7EC6}" type="parTrans" cxnId="{DCCCBBF5-B74D-4098-8C93-A90D188AA3DE}">
      <dgm:prSet/>
      <dgm:spPr/>
      <dgm:t>
        <a:bodyPr/>
        <a:lstStyle/>
        <a:p>
          <a:endParaRPr lang="en-GB" sz="1200">
            <a:latin typeface="Arial" panose="020B0604020202020204" pitchFamily="34" charset="0"/>
            <a:cs typeface="Arial" panose="020B0604020202020204" pitchFamily="34" charset="0"/>
          </a:endParaRPr>
        </a:p>
      </dgm:t>
    </dgm:pt>
    <dgm:pt modelId="{3BC85ECA-44FB-4474-B42A-B09030B1A07D}" type="sibTrans" cxnId="{DCCCBBF5-B74D-4098-8C93-A90D188AA3DE}">
      <dgm:prSet/>
      <dgm:spPr/>
      <dgm:t>
        <a:bodyPr/>
        <a:lstStyle/>
        <a:p>
          <a:endParaRPr lang="en-GB" sz="1200">
            <a:latin typeface="Arial" panose="020B0604020202020204" pitchFamily="34" charset="0"/>
            <a:cs typeface="Arial" panose="020B0604020202020204" pitchFamily="34" charset="0"/>
          </a:endParaRPr>
        </a:p>
      </dgm:t>
    </dgm:pt>
    <dgm:pt modelId="{976F9CF3-A6B2-45AD-B346-4BC2C93A46D4}" type="pres">
      <dgm:prSet presAssocID="{A7BCE5FC-C562-45F6-A12F-0180853270EC}" presName="linear" presStyleCnt="0">
        <dgm:presLayoutVars>
          <dgm:animLvl val="lvl"/>
          <dgm:resizeHandles val="exact"/>
        </dgm:presLayoutVars>
      </dgm:prSet>
      <dgm:spPr/>
    </dgm:pt>
    <dgm:pt modelId="{E941C08C-1C7D-4038-97AE-FC70B4CBF676}" type="pres">
      <dgm:prSet presAssocID="{586BCC7E-5D68-4C10-AD30-6C46F36E8067}" presName="parentText" presStyleLbl="node1" presStyleIdx="0" presStyleCnt="1" custScaleY="31105">
        <dgm:presLayoutVars>
          <dgm:chMax val="0"/>
          <dgm:bulletEnabled val="1"/>
        </dgm:presLayoutVars>
      </dgm:prSet>
      <dgm:spPr/>
    </dgm:pt>
    <dgm:pt modelId="{7A071F69-3AFD-41BA-AF67-1FEC806BB4A7}" type="pres">
      <dgm:prSet presAssocID="{586BCC7E-5D68-4C10-AD30-6C46F36E8067}" presName="childText" presStyleLbl="revTx" presStyleIdx="0" presStyleCnt="1">
        <dgm:presLayoutVars>
          <dgm:bulletEnabled val="1"/>
        </dgm:presLayoutVars>
      </dgm:prSet>
      <dgm:spPr/>
    </dgm:pt>
  </dgm:ptLst>
  <dgm:cxnLst>
    <dgm:cxn modelId="{915CC342-EC5F-470E-B58E-14748E44A9A2}" srcId="{586BCC7E-5D68-4C10-AD30-6C46F36E8067}" destId="{70A062CA-0DF7-4166-8BBC-E50880C91A56}" srcOrd="1" destOrd="0" parTransId="{B32DD1DA-B65C-412C-8604-F8E7EFD69D79}" sibTransId="{A168F4CC-5700-43EC-95F1-B592D0DD6A57}"/>
    <dgm:cxn modelId="{1F331245-43B7-420C-890B-020C4116C669}" srcId="{586BCC7E-5D68-4C10-AD30-6C46F36E8067}" destId="{49786166-BFA1-46BC-B5D6-65454BFEC9B2}" srcOrd="3" destOrd="0" parTransId="{2654DD39-D173-4305-A2C3-E806BE725E64}" sibTransId="{63CE1F7C-86D2-48E3-8F63-F6A3E1298378}"/>
    <dgm:cxn modelId="{56526865-7689-478B-90B5-AFF365444FE3}" type="presOf" srcId="{A7BCE5FC-C562-45F6-A12F-0180853270EC}" destId="{976F9CF3-A6B2-45AD-B346-4BC2C93A46D4}" srcOrd="0" destOrd="0" presId="urn:microsoft.com/office/officeart/2005/8/layout/vList2"/>
    <dgm:cxn modelId="{D0C15548-00EF-4F6B-810A-FD397862C9A7}" type="presOf" srcId="{2E1885C2-D5BC-4458-9637-C0D12546EB2D}" destId="{7A071F69-3AFD-41BA-AF67-1FEC806BB4A7}" srcOrd="0" destOrd="5" presId="urn:microsoft.com/office/officeart/2005/8/layout/vList2"/>
    <dgm:cxn modelId="{1BFC3E50-6786-43B0-820E-4535762D51A7}" type="presOf" srcId="{8A1F0A1D-2823-485B-B250-078F28056959}" destId="{7A071F69-3AFD-41BA-AF67-1FEC806BB4A7}" srcOrd="0" destOrd="4" presId="urn:microsoft.com/office/officeart/2005/8/layout/vList2"/>
    <dgm:cxn modelId="{39925156-F209-4EC6-B5BA-56824BA4A007}" srcId="{A7BCE5FC-C562-45F6-A12F-0180853270EC}" destId="{586BCC7E-5D68-4C10-AD30-6C46F36E8067}" srcOrd="0" destOrd="0" parTransId="{4001EE50-7B18-4800-A831-79A3719B7C66}" sibTransId="{AF25D4A3-65B1-4E5D-8022-C3534194051B}"/>
    <dgm:cxn modelId="{F499F69C-7DA6-4774-A670-2E2D91576BA2}" srcId="{586BCC7E-5D68-4C10-AD30-6C46F36E8067}" destId="{8A1F0A1D-2823-485B-B250-078F28056959}" srcOrd="4" destOrd="0" parTransId="{731E4ED7-1E33-4971-B476-BA701A93245E}" sibTransId="{D84EFC14-E48D-4563-9A60-C583A98AD7A9}"/>
    <dgm:cxn modelId="{4C8CC5AB-A252-4A81-8CA3-E84FC87D009B}" type="presOf" srcId="{586BCC7E-5D68-4C10-AD30-6C46F36E8067}" destId="{E941C08C-1C7D-4038-97AE-FC70B4CBF676}" srcOrd="0" destOrd="0" presId="urn:microsoft.com/office/officeart/2005/8/layout/vList2"/>
    <dgm:cxn modelId="{9CE1FCB7-A385-4544-B3D1-26563B6F8B41}" type="presOf" srcId="{39B2AC95-C890-4AFA-B881-877BF6DC7758}" destId="{7A071F69-3AFD-41BA-AF67-1FEC806BB4A7}" srcOrd="0" destOrd="0" presId="urn:microsoft.com/office/officeart/2005/8/layout/vList2"/>
    <dgm:cxn modelId="{7249C4BB-A2F0-4D68-A639-CC527AEE7DB7}" srcId="{586BCC7E-5D68-4C10-AD30-6C46F36E8067}" destId="{39B2AC95-C890-4AFA-B881-877BF6DC7758}" srcOrd="0" destOrd="0" parTransId="{3F7CD775-1408-42A5-B1DD-9AC5057DBEE1}" sibTransId="{90EE305E-5192-49C8-BA94-A2B3BDB0FF6B}"/>
    <dgm:cxn modelId="{65F519DE-BCAE-4596-9B8F-7541907CAC68}" type="presOf" srcId="{49786166-BFA1-46BC-B5D6-65454BFEC9B2}" destId="{7A071F69-3AFD-41BA-AF67-1FEC806BB4A7}" srcOrd="0" destOrd="3" presId="urn:microsoft.com/office/officeart/2005/8/layout/vList2"/>
    <dgm:cxn modelId="{6E8C70DE-E26F-41D5-9F23-31AF097A7ACF}" type="presOf" srcId="{866950CB-0CC0-4522-BC98-B183D47197EB}" destId="{7A071F69-3AFD-41BA-AF67-1FEC806BB4A7}" srcOrd="0" destOrd="2" presId="urn:microsoft.com/office/officeart/2005/8/layout/vList2"/>
    <dgm:cxn modelId="{F87680EF-ADC8-4CBE-8704-075C87ED5CA9}" srcId="{586BCC7E-5D68-4C10-AD30-6C46F36E8067}" destId="{866950CB-0CC0-4522-BC98-B183D47197EB}" srcOrd="2" destOrd="0" parTransId="{82625B4A-6C17-4C4C-B9ED-866DCC2D5D40}" sibTransId="{95816339-AE92-48B7-86B0-0313A9DF4266}"/>
    <dgm:cxn modelId="{DCCCBBF5-B74D-4098-8C93-A90D188AA3DE}" srcId="{586BCC7E-5D68-4C10-AD30-6C46F36E8067}" destId="{2E1885C2-D5BC-4458-9637-C0D12546EB2D}" srcOrd="5" destOrd="0" parTransId="{5420AB6A-4D4B-4BEB-A344-41FB92BD7EC6}" sibTransId="{3BC85ECA-44FB-4474-B42A-B09030B1A07D}"/>
    <dgm:cxn modelId="{B30415FA-7051-40F6-9834-45EB8D531A4F}" type="presOf" srcId="{70A062CA-0DF7-4166-8BBC-E50880C91A56}" destId="{7A071F69-3AFD-41BA-AF67-1FEC806BB4A7}" srcOrd="0" destOrd="1" presId="urn:microsoft.com/office/officeart/2005/8/layout/vList2"/>
    <dgm:cxn modelId="{09ECAD8D-A7B0-46D8-A3FB-928C8B4B3BD8}" type="presParOf" srcId="{976F9CF3-A6B2-45AD-B346-4BC2C93A46D4}" destId="{E941C08C-1C7D-4038-97AE-FC70B4CBF676}" srcOrd="0" destOrd="0" presId="urn:microsoft.com/office/officeart/2005/8/layout/vList2"/>
    <dgm:cxn modelId="{A799B2CB-31CD-46E9-9927-C822A1C914E3}" type="presParOf" srcId="{976F9CF3-A6B2-45AD-B346-4BC2C93A46D4}" destId="{7A071F69-3AFD-41BA-AF67-1FEC806BB4A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CE5FC-C562-45F6-A12F-0180853270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86BCC7E-5D68-4C10-AD30-6C46F36E8067}">
      <dgm:prSet phldrT="[Text]" custT="1"/>
      <dgm:spPr>
        <a:noFill/>
      </dgm:spPr>
      <dgm:t>
        <a:bodyPr/>
        <a:lstStyle/>
        <a:p>
          <a:r>
            <a:rPr lang="en-GB" sz="1200" b="1" dirty="0">
              <a:solidFill>
                <a:srgbClr val="002060"/>
              </a:solidFill>
              <a:latin typeface="Arial" panose="020B0604020202020204" pitchFamily="34" charset="0"/>
              <a:cs typeface="Arial" panose="020B0604020202020204" pitchFamily="34" charset="0"/>
            </a:rPr>
            <a:t>Examples of courses attended</a:t>
          </a:r>
        </a:p>
      </dgm:t>
    </dgm:pt>
    <dgm:pt modelId="{4001EE50-7B18-4800-A831-79A3719B7C66}" type="parTrans" cxnId="{39925156-F209-4EC6-B5BA-56824BA4A007}">
      <dgm:prSet/>
      <dgm:spPr/>
      <dgm:t>
        <a:bodyPr/>
        <a:lstStyle/>
        <a:p>
          <a:endParaRPr lang="en-GB" sz="1200">
            <a:latin typeface="Arial" panose="020B0604020202020204" pitchFamily="34" charset="0"/>
            <a:cs typeface="Arial" panose="020B0604020202020204" pitchFamily="34" charset="0"/>
          </a:endParaRPr>
        </a:p>
      </dgm:t>
    </dgm:pt>
    <dgm:pt modelId="{AF25D4A3-65B1-4E5D-8022-C3534194051B}" type="sibTrans" cxnId="{39925156-F209-4EC6-B5BA-56824BA4A007}">
      <dgm:prSet/>
      <dgm:spPr/>
      <dgm:t>
        <a:bodyPr/>
        <a:lstStyle/>
        <a:p>
          <a:endParaRPr lang="en-GB" sz="1200">
            <a:latin typeface="Arial" panose="020B0604020202020204" pitchFamily="34" charset="0"/>
            <a:cs typeface="Arial" panose="020B0604020202020204" pitchFamily="34" charset="0"/>
          </a:endParaRPr>
        </a:p>
      </dgm:t>
    </dgm:pt>
    <dgm:pt modelId="{8A1F0A1D-2823-485B-B250-078F28056959}">
      <dgm:prSet phldrT="[Text]" custT="1"/>
      <dgm:spPr>
        <a:noFill/>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Bank restructuring and resolution</a:t>
          </a:r>
          <a:endParaRPr lang="en-US" sz="12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731E4ED7-1E33-4971-B476-BA701A93245E}" type="parTrans" cxnId="{F499F69C-7DA6-4774-A670-2E2D91576BA2}">
      <dgm:prSet/>
      <dgm:spPr/>
      <dgm:t>
        <a:bodyPr/>
        <a:lstStyle/>
        <a:p>
          <a:endParaRPr lang="en-GB" sz="1200">
            <a:latin typeface="Arial" panose="020B0604020202020204" pitchFamily="34" charset="0"/>
            <a:cs typeface="Arial" panose="020B0604020202020204" pitchFamily="34" charset="0"/>
          </a:endParaRPr>
        </a:p>
      </dgm:t>
    </dgm:pt>
    <dgm:pt modelId="{D84EFC14-E48D-4563-9A60-C583A98AD7A9}" type="sibTrans" cxnId="{F499F69C-7DA6-4774-A670-2E2D91576BA2}">
      <dgm:prSet/>
      <dgm:spPr/>
      <dgm:t>
        <a:bodyPr/>
        <a:lstStyle/>
        <a:p>
          <a:endParaRPr lang="en-GB" sz="1200">
            <a:latin typeface="Arial" panose="020B0604020202020204" pitchFamily="34" charset="0"/>
            <a:cs typeface="Arial" panose="020B0604020202020204" pitchFamily="34" charset="0"/>
          </a:endParaRPr>
        </a:p>
      </dgm:t>
    </dgm:pt>
    <dgm:pt modelId="{0F95D658-3948-4101-9BBD-5842D7CF5C73}">
      <dgm:prSet custT="1"/>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Compilation of Balance of Payments statistics</a:t>
          </a:r>
        </a:p>
      </dgm:t>
    </dgm:pt>
    <dgm:pt modelId="{98765156-48F2-4FF0-89DF-C944AE15EC95}" type="parTrans" cxnId="{72D3E359-6242-4B9A-AC9E-B27558E8394B}">
      <dgm:prSet/>
      <dgm:spPr/>
      <dgm:t>
        <a:bodyPr/>
        <a:lstStyle/>
        <a:p>
          <a:endParaRPr lang="en-GB"/>
        </a:p>
      </dgm:t>
    </dgm:pt>
    <dgm:pt modelId="{DCDB5F1C-99D0-487E-9542-1D16C712F0D2}" type="sibTrans" cxnId="{72D3E359-6242-4B9A-AC9E-B27558E8394B}">
      <dgm:prSet/>
      <dgm:spPr/>
      <dgm:t>
        <a:bodyPr/>
        <a:lstStyle/>
        <a:p>
          <a:endParaRPr lang="en-GB"/>
        </a:p>
      </dgm:t>
    </dgm:pt>
    <dgm:pt modelId="{FD121DE7-37C9-451D-978E-C7899C229CEC}">
      <dgm:prSet custT="1"/>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Financial programming and policies</a:t>
          </a:r>
        </a:p>
      </dgm:t>
    </dgm:pt>
    <dgm:pt modelId="{C762461D-3272-48CF-B5BA-F1A2AD176DDA}" type="parTrans" cxnId="{AB8B87C5-3413-4B98-8935-6DDE2ABA7AB1}">
      <dgm:prSet/>
      <dgm:spPr/>
      <dgm:t>
        <a:bodyPr/>
        <a:lstStyle/>
        <a:p>
          <a:endParaRPr lang="en-GB"/>
        </a:p>
      </dgm:t>
    </dgm:pt>
    <dgm:pt modelId="{AD98A688-12A1-4C69-8F71-FD455B0CB924}" type="sibTrans" cxnId="{AB8B87C5-3413-4B98-8935-6DDE2ABA7AB1}">
      <dgm:prSet/>
      <dgm:spPr/>
      <dgm:t>
        <a:bodyPr/>
        <a:lstStyle/>
        <a:p>
          <a:endParaRPr lang="en-GB"/>
        </a:p>
      </dgm:t>
    </dgm:pt>
    <dgm:pt modelId="{FA1C8445-A732-432A-B201-7A620C247376}">
      <dgm:prSet custT="1"/>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Fiscal Frameworks</a:t>
          </a:r>
        </a:p>
      </dgm:t>
    </dgm:pt>
    <dgm:pt modelId="{5E269253-379C-452E-A693-B505BF78114F}" type="parTrans" cxnId="{DD15E8BC-1ABA-46B0-A5FD-C8DF6564D076}">
      <dgm:prSet/>
      <dgm:spPr/>
      <dgm:t>
        <a:bodyPr/>
        <a:lstStyle/>
        <a:p>
          <a:endParaRPr lang="en-GB"/>
        </a:p>
      </dgm:t>
    </dgm:pt>
    <dgm:pt modelId="{32FAC8F0-D6AB-4B99-B53F-A07C31456306}" type="sibTrans" cxnId="{DD15E8BC-1ABA-46B0-A5FD-C8DF6564D076}">
      <dgm:prSet/>
      <dgm:spPr/>
      <dgm:t>
        <a:bodyPr/>
        <a:lstStyle/>
        <a:p>
          <a:endParaRPr lang="en-GB"/>
        </a:p>
      </dgm:t>
    </dgm:pt>
    <dgm:pt modelId="{2AA816C5-390B-445F-A205-C0B1C5DB49DB}">
      <dgm:prSet custT="1"/>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National Accounts statistics</a:t>
          </a:r>
        </a:p>
      </dgm:t>
    </dgm:pt>
    <dgm:pt modelId="{D692C68A-BD6D-40B2-871D-2350F32FED52}" type="parTrans" cxnId="{3B0F57EF-2974-4CE0-A4EE-13676F34F80A}">
      <dgm:prSet/>
      <dgm:spPr/>
      <dgm:t>
        <a:bodyPr/>
        <a:lstStyle/>
        <a:p>
          <a:endParaRPr lang="en-GB"/>
        </a:p>
      </dgm:t>
    </dgm:pt>
    <dgm:pt modelId="{64B6A75A-B9AA-4BEF-BE42-8BA35D899CFF}" type="sibTrans" cxnId="{3B0F57EF-2974-4CE0-A4EE-13676F34F80A}">
      <dgm:prSet/>
      <dgm:spPr/>
      <dgm:t>
        <a:bodyPr/>
        <a:lstStyle/>
        <a:p>
          <a:endParaRPr lang="en-GB"/>
        </a:p>
      </dgm:t>
    </dgm:pt>
    <dgm:pt modelId="{33B6DEA3-0DA2-40BD-989D-7279CBB4F0FE}">
      <dgm:prSet custT="1"/>
      <dgm:spPr/>
      <dgm:t>
        <a:bodyPr/>
        <a:lstStyle/>
        <a:p>
          <a:pPr>
            <a:lnSpc>
              <a:spcPct val="150000"/>
            </a:lnSpc>
            <a:buFont typeface="Courier New" panose="02070309020205020404" pitchFamily="49" charset="0"/>
            <a:buChar char="o"/>
          </a:pPr>
          <a:r>
            <a:rPr lang="en-GB" sz="1200" dirty="0">
              <a:latin typeface="Arial" panose="020B0604020202020204" pitchFamily="34" charset="0"/>
              <a:cs typeface="Arial" panose="020B0604020202020204" pitchFamily="34" charset="0"/>
            </a:rPr>
            <a:t>Monetary and exchange rate policy</a:t>
          </a:r>
        </a:p>
      </dgm:t>
    </dgm:pt>
    <dgm:pt modelId="{B1AD29F7-0D01-4A92-8BE5-2E7C56B46DEF}" type="parTrans" cxnId="{E96543A3-EC38-40E6-8E49-58E482011C82}">
      <dgm:prSet/>
      <dgm:spPr/>
      <dgm:t>
        <a:bodyPr/>
        <a:lstStyle/>
        <a:p>
          <a:endParaRPr lang="en-GB"/>
        </a:p>
      </dgm:t>
    </dgm:pt>
    <dgm:pt modelId="{D833A40A-9E03-4D61-974C-BCBA7852ACDD}" type="sibTrans" cxnId="{E96543A3-EC38-40E6-8E49-58E482011C82}">
      <dgm:prSet/>
      <dgm:spPr/>
      <dgm:t>
        <a:bodyPr/>
        <a:lstStyle/>
        <a:p>
          <a:endParaRPr lang="en-GB"/>
        </a:p>
      </dgm:t>
    </dgm:pt>
    <dgm:pt modelId="{976F9CF3-A6B2-45AD-B346-4BC2C93A46D4}" type="pres">
      <dgm:prSet presAssocID="{A7BCE5FC-C562-45F6-A12F-0180853270EC}" presName="linear" presStyleCnt="0">
        <dgm:presLayoutVars>
          <dgm:animLvl val="lvl"/>
          <dgm:resizeHandles val="exact"/>
        </dgm:presLayoutVars>
      </dgm:prSet>
      <dgm:spPr/>
    </dgm:pt>
    <dgm:pt modelId="{E941C08C-1C7D-4038-97AE-FC70B4CBF676}" type="pres">
      <dgm:prSet presAssocID="{586BCC7E-5D68-4C10-AD30-6C46F36E8067}" presName="parentText" presStyleLbl="node1" presStyleIdx="0" presStyleCnt="1" custScaleY="31105">
        <dgm:presLayoutVars>
          <dgm:chMax val="0"/>
          <dgm:bulletEnabled val="1"/>
        </dgm:presLayoutVars>
      </dgm:prSet>
      <dgm:spPr/>
    </dgm:pt>
    <dgm:pt modelId="{7A071F69-3AFD-41BA-AF67-1FEC806BB4A7}" type="pres">
      <dgm:prSet presAssocID="{586BCC7E-5D68-4C10-AD30-6C46F36E8067}" presName="childText" presStyleLbl="revTx" presStyleIdx="0" presStyleCnt="1">
        <dgm:presLayoutVars>
          <dgm:bulletEnabled val="1"/>
        </dgm:presLayoutVars>
      </dgm:prSet>
      <dgm:spPr/>
    </dgm:pt>
  </dgm:ptLst>
  <dgm:cxnLst>
    <dgm:cxn modelId="{080DE016-DD01-47C1-83A4-5ADF9EA00495}" type="presOf" srcId="{33B6DEA3-0DA2-40BD-989D-7279CBB4F0FE}" destId="{7A071F69-3AFD-41BA-AF67-1FEC806BB4A7}" srcOrd="0" destOrd="5" presId="urn:microsoft.com/office/officeart/2005/8/layout/vList2"/>
    <dgm:cxn modelId="{BE026017-35B3-4211-96E1-55AD266CA53C}" type="presOf" srcId="{FA1C8445-A732-432A-B201-7A620C247376}" destId="{7A071F69-3AFD-41BA-AF67-1FEC806BB4A7}" srcOrd="0" destOrd="3" presId="urn:microsoft.com/office/officeart/2005/8/layout/vList2"/>
    <dgm:cxn modelId="{0045FF23-D0AC-4394-9E05-EB5E573C6A26}" type="presOf" srcId="{2AA816C5-390B-445F-A205-C0B1C5DB49DB}" destId="{7A071F69-3AFD-41BA-AF67-1FEC806BB4A7}" srcOrd="0" destOrd="4" presId="urn:microsoft.com/office/officeart/2005/8/layout/vList2"/>
    <dgm:cxn modelId="{261A2F36-5D90-4C4A-A28B-A012586672D3}" type="presOf" srcId="{FD121DE7-37C9-451D-978E-C7899C229CEC}" destId="{7A071F69-3AFD-41BA-AF67-1FEC806BB4A7}" srcOrd="0" destOrd="2" presId="urn:microsoft.com/office/officeart/2005/8/layout/vList2"/>
    <dgm:cxn modelId="{56526865-7689-478B-90B5-AFF365444FE3}" type="presOf" srcId="{A7BCE5FC-C562-45F6-A12F-0180853270EC}" destId="{976F9CF3-A6B2-45AD-B346-4BC2C93A46D4}" srcOrd="0" destOrd="0" presId="urn:microsoft.com/office/officeart/2005/8/layout/vList2"/>
    <dgm:cxn modelId="{1BFC3E50-6786-43B0-820E-4535762D51A7}" type="presOf" srcId="{8A1F0A1D-2823-485B-B250-078F28056959}" destId="{7A071F69-3AFD-41BA-AF67-1FEC806BB4A7}" srcOrd="0" destOrd="0" presId="urn:microsoft.com/office/officeart/2005/8/layout/vList2"/>
    <dgm:cxn modelId="{39925156-F209-4EC6-B5BA-56824BA4A007}" srcId="{A7BCE5FC-C562-45F6-A12F-0180853270EC}" destId="{586BCC7E-5D68-4C10-AD30-6C46F36E8067}" srcOrd="0" destOrd="0" parTransId="{4001EE50-7B18-4800-A831-79A3719B7C66}" sibTransId="{AF25D4A3-65B1-4E5D-8022-C3534194051B}"/>
    <dgm:cxn modelId="{72D3E359-6242-4B9A-AC9E-B27558E8394B}" srcId="{586BCC7E-5D68-4C10-AD30-6C46F36E8067}" destId="{0F95D658-3948-4101-9BBD-5842D7CF5C73}" srcOrd="1" destOrd="0" parTransId="{98765156-48F2-4FF0-89DF-C944AE15EC95}" sibTransId="{DCDB5F1C-99D0-487E-9542-1D16C712F0D2}"/>
    <dgm:cxn modelId="{F499F69C-7DA6-4774-A670-2E2D91576BA2}" srcId="{586BCC7E-5D68-4C10-AD30-6C46F36E8067}" destId="{8A1F0A1D-2823-485B-B250-078F28056959}" srcOrd="0" destOrd="0" parTransId="{731E4ED7-1E33-4971-B476-BA701A93245E}" sibTransId="{D84EFC14-E48D-4563-9A60-C583A98AD7A9}"/>
    <dgm:cxn modelId="{E96543A3-EC38-40E6-8E49-58E482011C82}" srcId="{586BCC7E-5D68-4C10-AD30-6C46F36E8067}" destId="{33B6DEA3-0DA2-40BD-989D-7279CBB4F0FE}" srcOrd="5" destOrd="0" parTransId="{B1AD29F7-0D01-4A92-8BE5-2E7C56B46DEF}" sibTransId="{D833A40A-9E03-4D61-974C-BCBA7852ACDD}"/>
    <dgm:cxn modelId="{4C8CC5AB-A252-4A81-8CA3-E84FC87D009B}" type="presOf" srcId="{586BCC7E-5D68-4C10-AD30-6C46F36E8067}" destId="{E941C08C-1C7D-4038-97AE-FC70B4CBF676}" srcOrd="0" destOrd="0" presId="urn:microsoft.com/office/officeart/2005/8/layout/vList2"/>
    <dgm:cxn modelId="{DD15E8BC-1ABA-46B0-A5FD-C8DF6564D076}" srcId="{586BCC7E-5D68-4C10-AD30-6C46F36E8067}" destId="{FA1C8445-A732-432A-B201-7A620C247376}" srcOrd="3" destOrd="0" parTransId="{5E269253-379C-452E-A693-B505BF78114F}" sibTransId="{32FAC8F0-D6AB-4B99-B53F-A07C31456306}"/>
    <dgm:cxn modelId="{AB8B87C5-3413-4B98-8935-6DDE2ABA7AB1}" srcId="{586BCC7E-5D68-4C10-AD30-6C46F36E8067}" destId="{FD121DE7-37C9-451D-978E-C7899C229CEC}" srcOrd="2" destOrd="0" parTransId="{C762461D-3272-48CF-B5BA-F1A2AD176DDA}" sibTransId="{AD98A688-12A1-4C69-8F71-FD455B0CB924}"/>
    <dgm:cxn modelId="{8851B8CA-BCEC-4577-95F5-6D4F5803D154}" type="presOf" srcId="{0F95D658-3948-4101-9BBD-5842D7CF5C73}" destId="{7A071F69-3AFD-41BA-AF67-1FEC806BB4A7}" srcOrd="0" destOrd="1" presId="urn:microsoft.com/office/officeart/2005/8/layout/vList2"/>
    <dgm:cxn modelId="{3B0F57EF-2974-4CE0-A4EE-13676F34F80A}" srcId="{586BCC7E-5D68-4C10-AD30-6C46F36E8067}" destId="{2AA816C5-390B-445F-A205-C0B1C5DB49DB}" srcOrd="4" destOrd="0" parTransId="{D692C68A-BD6D-40B2-871D-2350F32FED52}" sibTransId="{64B6A75A-B9AA-4BEF-BE42-8BA35D899CFF}"/>
    <dgm:cxn modelId="{09ECAD8D-A7B0-46D8-A3FB-928C8B4B3BD8}" type="presParOf" srcId="{976F9CF3-A6B2-45AD-B346-4BC2C93A46D4}" destId="{E941C08C-1C7D-4038-97AE-FC70B4CBF676}" srcOrd="0" destOrd="0" presId="urn:microsoft.com/office/officeart/2005/8/layout/vList2"/>
    <dgm:cxn modelId="{A799B2CB-31CD-46E9-9927-C822A1C914E3}" type="presParOf" srcId="{976F9CF3-A6B2-45AD-B346-4BC2C93A46D4}" destId="{7A071F69-3AFD-41BA-AF67-1FEC806BB4A7}"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C3D24-DB89-4618-B8F8-266263D1176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A8D7046E-4D81-4E89-97E3-C8A52663EF7D}">
      <dgm:prSet phldrT="[Text]" custT="1"/>
      <dgm:spPr>
        <a:solidFill>
          <a:schemeClr val="accent1">
            <a:lumMod val="75000"/>
            <a:lumOff val="25000"/>
          </a:schemeClr>
        </a:solidFill>
      </dgm:spPr>
      <dgm:t>
        <a:bodyPr/>
        <a:lstStyle/>
        <a:p>
          <a:r>
            <a:rPr lang="en-GB" sz="1000" b="1" dirty="0">
              <a:latin typeface="Arial" panose="020B0604020202020204" pitchFamily="34" charset="0"/>
              <a:cs typeface="Arial" panose="020B0604020202020204" pitchFamily="34" charset="0"/>
            </a:rPr>
            <a:t>394 Applicants</a:t>
          </a:r>
        </a:p>
      </dgm:t>
    </dgm:pt>
    <dgm:pt modelId="{9F15B5B1-6087-482B-9102-8B33CD4D18A3}" type="parTrans" cxnId="{B9F107BE-7020-4E25-B47F-2BC6F35AE495}">
      <dgm:prSet/>
      <dgm:spPr/>
      <dgm:t>
        <a:bodyPr/>
        <a:lstStyle/>
        <a:p>
          <a:endParaRPr lang="en-GB" sz="1000" b="1">
            <a:latin typeface="Arial" panose="020B0604020202020204" pitchFamily="34" charset="0"/>
            <a:cs typeface="Arial" panose="020B0604020202020204" pitchFamily="34" charset="0"/>
          </a:endParaRPr>
        </a:p>
      </dgm:t>
    </dgm:pt>
    <dgm:pt modelId="{F53FEC9E-52E2-41A6-B52D-B91FB6507624}" type="sibTrans" cxnId="{B9F107BE-7020-4E25-B47F-2BC6F35AE495}">
      <dgm:prSet/>
      <dgm:spPr/>
      <dgm:t>
        <a:bodyPr/>
        <a:lstStyle/>
        <a:p>
          <a:endParaRPr lang="en-GB" sz="1000" b="1">
            <a:latin typeface="Arial" panose="020B0604020202020204" pitchFamily="34" charset="0"/>
            <a:cs typeface="Arial" panose="020B0604020202020204" pitchFamily="34" charset="0"/>
          </a:endParaRPr>
        </a:p>
      </dgm:t>
    </dgm:pt>
    <dgm:pt modelId="{DF3E9EF8-41D4-4736-BAE8-EB55A270EF09}">
      <dgm:prSet phldrT="[Text]" custT="1"/>
      <dgm:spPr>
        <a:solidFill>
          <a:schemeClr val="accent1">
            <a:lumMod val="25000"/>
            <a:lumOff val="75000"/>
          </a:schemeClr>
        </a:solidFill>
      </dgm:spPr>
      <dgm:t>
        <a:bodyPr/>
        <a:lstStyle/>
        <a:p>
          <a:r>
            <a:rPr lang="en-GB" sz="1000" b="1" dirty="0">
              <a:latin typeface="Arial" panose="020B0604020202020204" pitchFamily="34" charset="0"/>
              <a:cs typeface="Arial" panose="020B0604020202020204" pitchFamily="34" charset="0"/>
            </a:rPr>
            <a:t>182 Participants</a:t>
          </a:r>
        </a:p>
      </dgm:t>
    </dgm:pt>
    <dgm:pt modelId="{304A303D-B696-401E-A18C-25803254AF3E}" type="parTrans" cxnId="{A49E8552-9D87-458C-8034-EAEE13898E55}">
      <dgm:prSet/>
      <dgm:spPr/>
      <dgm:t>
        <a:bodyPr/>
        <a:lstStyle/>
        <a:p>
          <a:endParaRPr lang="en-GB" sz="1000" b="1">
            <a:latin typeface="Arial" panose="020B0604020202020204" pitchFamily="34" charset="0"/>
            <a:cs typeface="Arial" panose="020B0604020202020204" pitchFamily="34" charset="0"/>
          </a:endParaRPr>
        </a:p>
      </dgm:t>
    </dgm:pt>
    <dgm:pt modelId="{510C6EBA-C0BD-4039-B5FE-117C51EB71B0}" type="sibTrans" cxnId="{A49E8552-9D87-458C-8034-EAEE13898E55}">
      <dgm:prSet/>
      <dgm:spPr/>
      <dgm:t>
        <a:bodyPr/>
        <a:lstStyle/>
        <a:p>
          <a:endParaRPr lang="en-GB" sz="1000" b="1">
            <a:latin typeface="Arial" panose="020B0604020202020204" pitchFamily="34" charset="0"/>
            <a:cs typeface="Arial" panose="020B0604020202020204" pitchFamily="34" charset="0"/>
          </a:endParaRPr>
        </a:p>
      </dgm:t>
    </dgm:pt>
    <dgm:pt modelId="{1B6DB0A9-4A1C-4076-A8CE-7DD5EA544C37}" type="pres">
      <dgm:prSet presAssocID="{573C3D24-DB89-4618-B8F8-266263D11764}" presName="Name0" presStyleCnt="0">
        <dgm:presLayoutVars>
          <dgm:chMax val="7"/>
          <dgm:resizeHandles val="exact"/>
        </dgm:presLayoutVars>
      </dgm:prSet>
      <dgm:spPr/>
    </dgm:pt>
    <dgm:pt modelId="{4DFD4F6E-666B-453F-9AD1-5B39A5835487}" type="pres">
      <dgm:prSet presAssocID="{573C3D24-DB89-4618-B8F8-266263D11764}" presName="comp1" presStyleCnt="0"/>
      <dgm:spPr/>
    </dgm:pt>
    <dgm:pt modelId="{AE0AA25A-59F1-46CE-B7FE-A45C4A72AE58}" type="pres">
      <dgm:prSet presAssocID="{573C3D24-DB89-4618-B8F8-266263D11764}" presName="circle1" presStyleLbl="node1" presStyleIdx="0" presStyleCnt="2"/>
      <dgm:spPr/>
    </dgm:pt>
    <dgm:pt modelId="{526999D8-9A18-4483-940D-0E9D62FD06F5}" type="pres">
      <dgm:prSet presAssocID="{573C3D24-DB89-4618-B8F8-266263D11764}" presName="c1text" presStyleLbl="node1" presStyleIdx="0" presStyleCnt="2">
        <dgm:presLayoutVars>
          <dgm:bulletEnabled val="1"/>
        </dgm:presLayoutVars>
      </dgm:prSet>
      <dgm:spPr/>
    </dgm:pt>
    <dgm:pt modelId="{5C24B3DF-F42C-4AB3-A229-1479AEF8EDD8}" type="pres">
      <dgm:prSet presAssocID="{573C3D24-DB89-4618-B8F8-266263D11764}" presName="comp2" presStyleCnt="0"/>
      <dgm:spPr/>
    </dgm:pt>
    <dgm:pt modelId="{B84A0656-A6B4-42DD-B561-EC1C2106E731}" type="pres">
      <dgm:prSet presAssocID="{573C3D24-DB89-4618-B8F8-266263D11764}" presName="circle2" presStyleLbl="node1" presStyleIdx="1" presStyleCnt="2"/>
      <dgm:spPr/>
    </dgm:pt>
    <dgm:pt modelId="{2793DED7-EA71-4324-97DD-5C1DA7A502F2}" type="pres">
      <dgm:prSet presAssocID="{573C3D24-DB89-4618-B8F8-266263D11764}" presName="c2text" presStyleLbl="node1" presStyleIdx="1" presStyleCnt="2">
        <dgm:presLayoutVars>
          <dgm:bulletEnabled val="1"/>
        </dgm:presLayoutVars>
      </dgm:prSet>
      <dgm:spPr/>
    </dgm:pt>
  </dgm:ptLst>
  <dgm:cxnLst>
    <dgm:cxn modelId="{45332131-1FD6-4707-9C0D-591F9EEFED02}" type="presOf" srcId="{573C3D24-DB89-4618-B8F8-266263D11764}" destId="{1B6DB0A9-4A1C-4076-A8CE-7DD5EA544C37}" srcOrd="0" destOrd="0" presId="urn:microsoft.com/office/officeart/2005/8/layout/venn2"/>
    <dgm:cxn modelId="{A99C8736-9C07-4259-A826-4B956F0B954D}" type="presOf" srcId="{A8D7046E-4D81-4E89-97E3-C8A52663EF7D}" destId="{AE0AA25A-59F1-46CE-B7FE-A45C4A72AE58}" srcOrd="0" destOrd="0" presId="urn:microsoft.com/office/officeart/2005/8/layout/venn2"/>
    <dgm:cxn modelId="{BFA3A63E-4813-426C-8F2D-4C5A7653D7D7}" type="presOf" srcId="{A8D7046E-4D81-4E89-97E3-C8A52663EF7D}" destId="{526999D8-9A18-4483-940D-0E9D62FD06F5}" srcOrd="1" destOrd="0" presId="urn:microsoft.com/office/officeart/2005/8/layout/venn2"/>
    <dgm:cxn modelId="{A49E8552-9D87-458C-8034-EAEE13898E55}" srcId="{573C3D24-DB89-4618-B8F8-266263D11764}" destId="{DF3E9EF8-41D4-4736-BAE8-EB55A270EF09}" srcOrd="1" destOrd="0" parTransId="{304A303D-B696-401E-A18C-25803254AF3E}" sibTransId="{510C6EBA-C0BD-4039-B5FE-117C51EB71B0}"/>
    <dgm:cxn modelId="{B9F107BE-7020-4E25-B47F-2BC6F35AE495}" srcId="{573C3D24-DB89-4618-B8F8-266263D11764}" destId="{A8D7046E-4D81-4E89-97E3-C8A52663EF7D}" srcOrd="0" destOrd="0" parTransId="{9F15B5B1-6087-482B-9102-8B33CD4D18A3}" sibTransId="{F53FEC9E-52E2-41A6-B52D-B91FB6507624}"/>
    <dgm:cxn modelId="{050375D9-3ED5-49CC-A2A5-652F170578BF}" type="presOf" srcId="{DF3E9EF8-41D4-4736-BAE8-EB55A270EF09}" destId="{B84A0656-A6B4-42DD-B561-EC1C2106E731}" srcOrd="0" destOrd="0" presId="urn:microsoft.com/office/officeart/2005/8/layout/venn2"/>
    <dgm:cxn modelId="{A9A5B2E1-2AD2-4508-91AF-A428FE8775F8}" type="presOf" srcId="{DF3E9EF8-41D4-4736-BAE8-EB55A270EF09}" destId="{2793DED7-EA71-4324-97DD-5C1DA7A502F2}" srcOrd="1" destOrd="0" presId="urn:microsoft.com/office/officeart/2005/8/layout/venn2"/>
    <dgm:cxn modelId="{D5455F72-E099-4469-9353-A77C343A1391}" type="presParOf" srcId="{1B6DB0A9-4A1C-4076-A8CE-7DD5EA544C37}" destId="{4DFD4F6E-666B-453F-9AD1-5B39A5835487}" srcOrd="0" destOrd="0" presId="urn:microsoft.com/office/officeart/2005/8/layout/venn2"/>
    <dgm:cxn modelId="{FCD79FD5-4919-4327-92CF-B0FB98809E4A}" type="presParOf" srcId="{4DFD4F6E-666B-453F-9AD1-5B39A5835487}" destId="{AE0AA25A-59F1-46CE-B7FE-A45C4A72AE58}" srcOrd="0" destOrd="0" presId="urn:microsoft.com/office/officeart/2005/8/layout/venn2"/>
    <dgm:cxn modelId="{937A340C-51B3-470D-B38E-2673D3ED8816}" type="presParOf" srcId="{4DFD4F6E-666B-453F-9AD1-5B39A5835487}" destId="{526999D8-9A18-4483-940D-0E9D62FD06F5}" srcOrd="1" destOrd="0" presId="urn:microsoft.com/office/officeart/2005/8/layout/venn2"/>
    <dgm:cxn modelId="{830C55DB-4925-4031-A08E-2B7B355FF793}" type="presParOf" srcId="{1B6DB0A9-4A1C-4076-A8CE-7DD5EA544C37}" destId="{5C24B3DF-F42C-4AB3-A229-1479AEF8EDD8}" srcOrd="1" destOrd="0" presId="urn:microsoft.com/office/officeart/2005/8/layout/venn2"/>
    <dgm:cxn modelId="{96225842-C651-4F47-9418-62E771124818}" type="presParOf" srcId="{5C24B3DF-F42C-4AB3-A229-1479AEF8EDD8}" destId="{B84A0656-A6B4-42DD-B561-EC1C2106E731}" srcOrd="0" destOrd="0" presId="urn:microsoft.com/office/officeart/2005/8/layout/venn2"/>
    <dgm:cxn modelId="{F321E230-83BC-4214-80AA-0D5CEAA938A0}" type="presParOf" srcId="{5C24B3DF-F42C-4AB3-A229-1479AEF8EDD8}" destId="{2793DED7-EA71-4324-97DD-5C1DA7A502F2}" srcOrd="1" destOrd="0" presId="urn:microsoft.com/office/officeart/2005/8/layout/ven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E35888-E1B9-4113-9059-514F4873D9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71EEED3-3611-4796-ACFB-5EE0B03C8C0F}">
      <dgm:prSet phldrT="[Text]" custT="1"/>
      <dgm:spPr>
        <a:noFill/>
      </dgm:spPr>
      <dgm:t>
        <a:bodyPr/>
        <a:lstStyle/>
        <a:p>
          <a:pPr algn="just"/>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Hybrid, blended and virtual modes ensured training and engagement continued during the pandemic</a:t>
          </a:r>
          <a:endParaRPr lang="en-US" sz="12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8B83A36A-626F-48FA-A047-B3F499FFF990}" type="parTrans" cxnId="{10C402D9-2065-4D1B-956A-CEC68E70D70E}">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68C8B67A-AB0E-4C19-85E9-5880CE05C912}" type="sibTrans" cxnId="{10C402D9-2065-4D1B-956A-CEC68E70D70E}">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5141F95B-DF7F-4DB2-9670-B7055667993E}">
      <dgm:prSet phldrT="[Text]" custT="1"/>
      <dgm:spPr>
        <a:noFill/>
      </dgm:spPr>
      <dgm:t>
        <a:bodyPr/>
        <a:lstStyle/>
        <a:p>
          <a:pPr algn="just"/>
          <a:r>
            <a:rPr lang="en-US" sz="1200" dirty="0">
              <a:solidFill>
                <a:schemeClr val="tx1"/>
              </a:solidFill>
              <a:latin typeface="Arial" panose="020B0604020202020204" pitchFamily="34" charset="0"/>
              <a:ea typeface="Tahoma" panose="020B0604030504040204" pitchFamily="34" charset="0"/>
              <a:cs typeface="Arial" panose="020B0604020202020204" pitchFamily="34" charset="0"/>
            </a:rPr>
            <a:t>Virtual format allowed staff who are unable to attend in-person training to benefit from the opportunity</a:t>
          </a:r>
        </a:p>
      </dgm:t>
    </dgm:pt>
    <dgm:pt modelId="{6A892562-0308-40EE-8C22-F62B4733D64E}" type="parTrans" cxnId="{DCA18BB2-BAC2-43F8-9866-9246DCABB630}">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FBC9DA3A-0740-4713-9AFD-BA91E9918823}" type="sibTrans" cxnId="{DCA18BB2-BAC2-43F8-9866-9246DCABB630}">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6ED99008-1248-4048-832D-F2CFF95BA09B}">
      <dgm:prSet phldrT="[Text]" custT="1"/>
      <dgm:spPr>
        <a:noFill/>
      </dgm:spPr>
      <dgm:t>
        <a:bodyPr/>
        <a:lstStyle/>
        <a:p>
          <a:pPr algn="just"/>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Virtual mode of training was most effective for workshops and seminars which does not usually require interaction between participants</a:t>
          </a:r>
          <a:endParaRPr lang="en-US" sz="12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64C06639-57B3-4162-93C2-0971A9A4468B}" type="parTrans" cxnId="{7CDB26CF-F0A6-4C1D-99BB-22B929E8F127}">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F5FAFAEA-2A02-499C-BD91-5B3020A0B651}" type="sibTrans" cxnId="{7CDB26CF-F0A6-4C1D-99BB-22B929E8F127}">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68CBA79B-09FA-4C49-B9FA-FED5F1214B87}">
      <dgm:prSet phldrT="[Text]" custT="1"/>
      <dgm:spPr>
        <a:noFill/>
      </dgm:spPr>
      <dgm:t>
        <a:bodyPr/>
        <a:lstStyle/>
        <a:p>
          <a:pPr algn="just"/>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Blended or hybrid approach is more suitable for more technical topics which benefits from interaction between participants</a:t>
          </a:r>
          <a:endParaRPr lang="en-US" sz="12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2006CE07-FE94-440F-9CE3-5D340FF1D47A}" type="parTrans" cxnId="{DB64F4F3-1399-45B0-AF2C-286711BDE94E}">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04B079D6-1FC8-4A79-B18A-5FDF20D47F94}" type="sibTrans" cxnId="{DB64F4F3-1399-45B0-AF2C-286711BDE94E}">
      <dgm:prSet/>
      <dgm:spPr/>
      <dgm:t>
        <a:bodyPr/>
        <a:lstStyle/>
        <a:p>
          <a:pPr algn="just"/>
          <a:endParaRPr lang="en-US" sz="1200">
            <a:latin typeface="Arial" panose="020B0604020202020204" pitchFamily="34" charset="0"/>
            <a:ea typeface="Tahoma" panose="020B0604030504040204" pitchFamily="34" charset="0"/>
            <a:cs typeface="Arial" panose="020B0604020202020204" pitchFamily="34" charset="0"/>
          </a:endParaRPr>
        </a:p>
      </dgm:t>
    </dgm:pt>
    <dgm:pt modelId="{89AC38D8-7DFA-4476-871E-5F45992C1306}" type="pres">
      <dgm:prSet presAssocID="{D3E35888-E1B9-4113-9059-514F4873D913}" presName="Name0" presStyleCnt="0">
        <dgm:presLayoutVars>
          <dgm:chMax val="7"/>
          <dgm:chPref val="7"/>
          <dgm:dir/>
        </dgm:presLayoutVars>
      </dgm:prSet>
      <dgm:spPr/>
    </dgm:pt>
    <dgm:pt modelId="{A8E219A8-689E-4C2F-99E7-22B08C2FA530}" type="pres">
      <dgm:prSet presAssocID="{D3E35888-E1B9-4113-9059-514F4873D913}" presName="Name1" presStyleCnt="0"/>
      <dgm:spPr/>
    </dgm:pt>
    <dgm:pt modelId="{74601081-4DFC-422E-995B-F8722E9BA9D1}" type="pres">
      <dgm:prSet presAssocID="{D3E35888-E1B9-4113-9059-514F4873D913}" presName="cycle" presStyleCnt="0"/>
      <dgm:spPr/>
    </dgm:pt>
    <dgm:pt modelId="{45C1FC8B-A791-4901-BD8C-FC0F5FEC8E84}" type="pres">
      <dgm:prSet presAssocID="{D3E35888-E1B9-4113-9059-514F4873D913}" presName="srcNode" presStyleLbl="node1" presStyleIdx="0" presStyleCnt="4"/>
      <dgm:spPr/>
    </dgm:pt>
    <dgm:pt modelId="{67B30317-4403-4848-9CB8-F3322A49B18B}" type="pres">
      <dgm:prSet presAssocID="{D3E35888-E1B9-4113-9059-514F4873D913}" presName="conn" presStyleLbl="parChTrans1D2" presStyleIdx="0" presStyleCnt="1"/>
      <dgm:spPr/>
    </dgm:pt>
    <dgm:pt modelId="{595283B8-246B-47E8-9E8B-0E4872A24412}" type="pres">
      <dgm:prSet presAssocID="{D3E35888-E1B9-4113-9059-514F4873D913}" presName="extraNode" presStyleLbl="node1" presStyleIdx="0" presStyleCnt="4"/>
      <dgm:spPr/>
    </dgm:pt>
    <dgm:pt modelId="{D0476774-89F8-4BCB-B3C1-AE020EA7678F}" type="pres">
      <dgm:prSet presAssocID="{D3E35888-E1B9-4113-9059-514F4873D913}" presName="dstNode" presStyleLbl="node1" presStyleIdx="0" presStyleCnt="4"/>
      <dgm:spPr/>
    </dgm:pt>
    <dgm:pt modelId="{635F995E-ABA3-4C9F-A9BA-B5D38B749506}" type="pres">
      <dgm:prSet presAssocID="{F71EEED3-3611-4796-ACFB-5EE0B03C8C0F}" presName="text_1" presStyleLbl="node1" presStyleIdx="0" presStyleCnt="4">
        <dgm:presLayoutVars>
          <dgm:bulletEnabled val="1"/>
        </dgm:presLayoutVars>
      </dgm:prSet>
      <dgm:spPr/>
    </dgm:pt>
    <dgm:pt modelId="{E7F53C36-9292-4345-99C4-ED289D04F644}" type="pres">
      <dgm:prSet presAssocID="{F71EEED3-3611-4796-ACFB-5EE0B03C8C0F}" presName="accent_1" presStyleCnt="0"/>
      <dgm:spPr/>
    </dgm:pt>
    <dgm:pt modelId="{25AEB7BF-5416-4211-9C57-980A2EBD2E28}" type="pres">
      <dgm:prSet presAssocID="{F71EEED3-3611-4796-ACFB-5EE0B03C8C0F}" presName="accentRepeatNode" presStyleLbl="solidFgAcc1" presStyleIdx="0" presStyleCnt="4"/>
      <dgm:spPr>
        <a:ln>
          <a:solidFill>
            <a:srgbClr val="AD8800"/>
          </a:solidFill>
        </a:ln>
      </dgm:spPr>
    </dgm:pt>
    <dgm:pt modelId="{F6E6034F-3D43-47A4-9D61-D540308BBB87}" type="pres">
      <dgm:prSet presAssocID="{5141F95B-DF7F-4DB2-9670-B7055667993E}" presName="text_2" presStyleLbl="node1" presStyleIdx="1" presStyleCnt="4">
        <dgm:presLayoutVars>
          <dgm:bulletEnabled val="1"/>
        </dgm:presLayoutVars>
      </dgm:prSet>
      <dgm:spPr/>
    </dgm:pt>
    <dgm:pt modelId="{68458A99-84C6-4B00-8DD8-163318CCC401}" type="pres">
      <dgm:prSet presAssocID="{5141F95B-DF7F-4DB2-9670-B7055667993E}" presName="accent_2" presStyleCnt="0"/>
      <dgm:spPr/>
    </dgm:pt>
    <dgm:pt modelId="{D684C19B-D95C-4C86-B1B8-356CCF9FF34D}" type="pres">
      <dgm:prSet presAssocID="{5141F95B-DF7F-4DB2-9670-B7055667993E}" presName="accentRepeatNode" presStyleLbl="solidFgAcc1" presStyleIdx="1" presStyleCnt="4"/>
      <dgm:spPr>
        <a:ln>
          <a:solidFill>
            <a:srgbClr val="AD8800"/>
          </a:solidFill>
        </a:ln>
      </dgm:spPr>
    </dgm:pt>
    <dgm:pt modelId="{C92FB1B6-5B8D-4FF8-BB1B-0E6A122C26A2}" type="pres">
      <dgm:prSet presAssocID="{6ED99008-1248-4048-832D-F2CFF95BA09B}" presName="text_3" presStyleLbl="node1" presStyleIdx="2" presStyleCnt="4">
        <dgm:presLayoutVars>
          <dgm:bulletEnabled val="1"/>
        </dgm:presLayoutVars>
      </dgm:prSet>
      <dgm:spPr/>
    </dgm:pt>
    <dgm:pt modelId="{D3F335C6-0FE5-47DD-9F0A-7833476C6CDA}" type="pres">
      <dgm:prSet presAssocID="{6ED99008-1248-4048-832D-F2CFF95BA09B}" presName="accent_3" presStyleCnt="0"/>
      <dgm:spPr/>
    </dgm:pt>
    <dgm:pt modelId="{B516A619-93A6-44D8-A1BC-96E49419E5A2}" type="pres">
      <dgm:prSet presAssocID="{6ED99008-1248-4048-832D-F2CFF95BA09B}" presName="accentRepeatNode" presStyleLbl="solidFgAcc1" presStyleIdx="2" presStyleCnt="4"/>
      <dgm:spPr>
        <a:ln>
          <a:solidFill>
            <a:srgbClr val="AD8800"/>
          </a:solidFill>
        </a:ln>
      </dgm:spPr>
    </dgm:pt>
    <dgm:pt modelId="{1B3777FF-7371-43A2-881C-75B60144B4CD}" type="pres">
      <dgm:prSet presAssocID="{68CBA79B-09FA-4C49-B9FA-FED5F1214B87}" presName="text_4" presStyleLbl="node1" presStyleIdx="3" presStyleCnt="4">
        <dgm:presLayoutVars>
          <dgm:bulletEnabled val="1"/>
        </dgm:presLayoutVars>
      </dgm:prSet>
      <dgm:spPr/>
    </dgm:pt>
    <dgm:pt modelId="{44E12652-8FB2-4ADB-9A64-83653397DBC7}" type="pres">
      <dgm:prSet presAssocID="{68CBA79B-09FA-4C49-B9FA-FED5F1214B87}" presName="accent_4" presStyleCnt="0"/>
      <dgm:spPr/>
    </dgm:pt>
    <dgm:pt modelId="{B175295F-5DAC-4934-B4FA-650EC9DAF442}" type="pres">
      <dgm:prSet presAssocID="{68CBA79B-09FA-4C49-B9FA-FED5F1214B87}" presName="accentRepeatNode" presStyleLbl="solidFgAcc1" presStyleIdx="3" presStyleCnt="4"/>
      <dgm:spPr>
        <a:ln>
          <a:solidFill>
            <a:srgbClr val="AD8800"/>
          </a:solidFill>
        </a:ln>
      </dgm:spPr>
    </dgm:pt>
  </dgm:ptLst>
  <dgm:cxnLst>
    <dgm:cxn modelId="{9E7C8E3C-8551-4B6D-96CC-C339F0F8A51B}" type="presOf" srcId="{D3E35888-E1B9-4113-9059-514F4873D913}" destId="{89AC38D8-7DFA-4476-871E-5F45992C1306}" srcOrd="0" destOrd="0" presId="urn:microsoft.com/office/officeart/2008/layout/VerticalCurvedList"/>
    <dgm:cxn modelId="{840DE66A-9156-45C4-ABA1-9DD6FC10F12A}" type="presOf" srcId="{68C8B67A-AB0E-4C19-85E9-5880CE05C912}" destId="{67B30317-4403-4848-9CB8-F3322A49B18B}" srcOrd="0" destOrd="0" presId="urn:microsoft.com/office/officeart/2008/layout/VerticalCurvedList"/>
    <dgm:cxn modelId="{83ED514D-1130-4AA1-803D-8F5608258214}" type="presOf" srcId="{5141F95B-DF7F-4DB2-9670-B7055667993E}" destId="{F6E6034F-3D43-47A4-9D61-D540308BBB87}" srcOrd="0" destOrd="0" presId="urn:microsoft.com/office/officeart/2008/layout/VerticalCurvedList"/>
    <dgm:cxn modelId="{3FC7177F-AEA5-4089-A769-C735942EFFF7}" type="presOf" srcId="{68CBA79B-09FA-4C49-B9FA-FED5F1214B87}" destId="{1B3777FF-7371-43A2-881C-75B60144B4CD}" srcOrd="0" destOrd="0" presId="urn:microsoft.com/office/officeart/2008/layout/VerticalCurvedList"/>
    <dgm:cxn modelId="{DCA18BB2-BAC2-43F8-9866-9246DCABB630}" srcId="{D3E35888-E1B9-4113-9059-514F4873D913}" destId="{5141F95B-DF7F-4DB2-9670-B7055667993E}" srcOrd="1" destOrd="0" parTransId="{6A892562-0308-40EE-8C22-F62B4733D64E}" sibTransId="{FBC9DA3A-0740-4713-9AFD-BA91E9918823}"/>
    <dgm:cxn modelId="{18B0E3BA-459D-48C7-B109-27D602EF615D}" type="presOf" srcId="{6ED99008-1248-4048-832D-F2CFF95BA09B}" destId="{C92FB1B6-5B8D-4FF8-BB1B-0E6A122C26A2}" srcOrd="0" destOrd="0" presId="urn:microsoft.com/office/officeart/2008/layout/VerticalCurvedList"/>
    <dgm:cxn modelId="{7CDB26CF-F0A6-4C1D-99BB-22B929E8F127}" srcId="{D3E35888-E1B9-4113-9059-514F4873D913}" destId="{6ED99008-1248-4048-832D-F2CFF95BA09B}" srcOrd="2" destOrd="0" parTransId="{64C06639-57B3-4162-93C2-0971A9A4468B}" sibTransId="{F5FAFAEA-2A02-499C-BD91-5B3020A0B651}"/>
    <dgm:cxn modelId="{10C402D9-2065-4D1B-956A-CEC68E70D70E}" srcId="{D3E35888-E1B9-4113-9059-514F4873D913}" destId="{F71EEED3-3611-4796-ACFB-5EE0B03C8C0F}" srcOrd="0" destOrd="0" parTransId="{8B83A36A-626F-48FA-A047-B3F499FFF990}" sibTransId="{68C8B67A-AB0E-4C19-85E9-5880CE05C912}"/>
    <dgm:cxn modelId="{DB64F4F3-1399-45B0-AF2C-286711BDE94E}" srcId="{D3E35888-E1B9-4113-9059-514F4873D913}" destId="{68CBA79B-09FA-4C49-B9FA-FED5F1214B87}" srcOrd="3" destOrd="0" parTransId="{2006CE07-FE94-440F-9CE3-5D340FF1D47A}" sibTransId="{04B079D6-1FC8-4A79-B18A-5FDF20D47F94}"/>
    <dgm:cxn modelId="{F4F0A0FB-DCB1-4328-AC7F-4EC6E75867B6}" type="presOf" srcId="{F71EEED3-3611-4796-ACFB-5EE0B03C8C0F}" destId="{635F995E-ABA3-4C9F-A9BA-B5D38B749506}" srcOrd="0" destOrd="0" presId="urn:microsoft.com/office/officeart/2008/layout/VerticalCurvedList"/>
    <dgm:cxn modelId="{DF2E720D-A125-43DC-A89D-3CAE844073B2}" type="presParOf" srcId="{89AC38D8-7DFA-4476-871E-5F45992C1306}" destId="{A8E219A8-689E-4C2F-99E7-22B08C2FA530}" srcOrd="0" destOrd="0" presId="urn:microsoft.com/office/officeart/2008/layout/VerticalCurvedList"/>
    <dgm:cxn modelId="{ED796205-8007-4B22-B477-874AF86F0D7D}" type="presParOf" srcId="{A8E219A8-689E-4C2F-99E7-22B08C2FA530}" destId="{74601081-4DFC-422E-995B-F8722E9BA9D1}" srcOrd="0" destOrd="0" presId="urn:microsoft.com/office/officeart/2008/layout/VerticalCurvedList"/>
    <dgm:cxn modelId="{27F41B80-BF76-4781-8038-E684866A9BAD}" type="presParOf" srcId="{74601081-4DFC-422E-995B-F8722E9BA9D1}" destId="{45C1FC8B-A791-4901-BD8C-FC0F5FEC8E84}" srcOrd="0" destOrd="0" presId="urn:microsoft.com/office/officeart/2008/layout/VerticalCurvedList"/>
    <dgm:cxn modelId="{39886984-15CF-429D-B12D-D733E9D71708}" type="presParOf" srcId="{74601081-4DFC-422E-995B-F8722E9BA9D1}" destId="{67B30317-4403-4848-9CB8-F3322A49B18B}" srcOrd="1" destOrd="0" presId="urn:microsoft.com/office/officeart/2008/layout/VerticalCurvedList"/>
    <dgm:cxn modelId="{4A6914A2-FABF-4875-94B3-0EB609FEFC44}" type="presParOf" srcId="{74601081-4DFC-422E-995B-F8722E9BA9D1}" destId="{595283B8-246B-47E8-9E8B-0E4872A24412}" srcOrd="2" destOrd="0" presId="urn:microsoft.com/office/officeart/2008/layout/VerticalCurvedList"/>
    <dgm:cxn modelId="{A7BFE070-3694-44B7-ABC2-2889D87A8FAC}" type="presParOf" srcId="{74601081-4DFC-422E-995B-F8722E9BA9D1}" destId="{D0476774-89F8-4BCB-B3C1-AE020EA7678F}" srcOrd="3" destOrd="0" presId="urn:microsoft.com/office/officeart/2008/layout/VerticalCurvedList"/>
    <dgm:cxn modelId="{F4CE81FD-B27C-4C02-8135-B16A27C88242}" type="presParOf" srcId="{A8E219A8-689E-4C2F-99E7-22B08C2FA530}" destId="{635F995E-ABA3-4C9F-A9BA-B5D38B749506}" srcOrd="1" destOrd="0" presId="urn:microsoft.com/office/officeart/2008/layout/VerticalCurvedList"/>
    <dgm:cxn modelId="{DD947796-DEB0-4A77-9ADB-CA855145F0D1}" type="presParOf" srcId="{A8E219A8-689E-4C2F-99E7-22B08C2FA530}" destId="{E7F53C36-9292-4345-99C4-ED289D04F644}" srcOrd="2" destOrd="0" presId="urn:microsoft.com/office/officeart/2008/layout/VerticalCurvedList"/>
    <dgm:cxn modelId="{CC173480-99ED-4629-B553-4ACFAA6D7AB7}" type="presParOf" srcId="{E7F53C36-9292-4345-99C4-ED289D04F644}" destId="{25AEB7BF-5416-4211-9C57-980A2EBD2E28}" srcOrd="0" destOrd="0" presId="urn:microsoft.com/office/officeart/2008/layout/VerticalCurvedList"/>
    <dgm:cxn modelId="{CB5D2EA9-62D7-4CEC-8DFB-C58F177F49E6}" type="presParOf" srcId="{A8E219A8-689E-4C2F-99E7-22B08C2FA530}" destId="{F6E6034F-3D43-47A4-9D61-D540308BBB87}" srcOrd="3" destOrd="0" presId="urn:microsoft.com/office/officeart/2008/layout/VerticalCurvedList"/>
    <dgm:cxn modelId="{05DBBA45-4F1C-4814-BAA2-16BA2721BDF5}" type="presParOf" srcId="{A8E219A8-689E-4C2F-99E7-22B08C2FA530}" destId="{68458A99-84C6-4B00-8DD8-163318CCC401}" srcOrd="4" destOrd="0" presId="urn:microsoft.com/office/officeart/2008/layout/VerticalCurvedList"/>
    <dgm:cxn modelId="{6FC8AC84-70F5-42BF-B728-559A557FA817}" type="presParOf" srcId="{68458A99-84C6-4B00-8DD8-163318CCC401}" destId="{D684C19B-D95C-4C86-B1B8-356CCF9FF34D}" srcOrd="0" destOrd="0" presId="urn:microsoft.com/office/officeart/2008/layout/VerticalCurvedList"/>
    <dgm:cxn modelId="{564F81A0-19F0-46D4-81D0-FEF3F66B3CFA}" type="presParOf" srcId="{A8E219A8-689E-4C2F-99E7-22B08C2FA530}" destId="{C92FB1B6-5B8D-4FF8-BB1B-0E6A122C26A2}" srcOrd="5" destOrd="0" presId="urn:microsoft.com/office/officeart/2008/layout/VerticalCurvedList"/>
    <dgm:cxn modelId="{A3373B6B-8CD5-475E-BA8C-4B20AC4CD725}" type="presParOf" srcId="{A8E219A8-689E-4C2F-99E7-22B08C2FA530}" destId="{D3F335C6-0FE5-47DD-9F0A-7833476C6CDA}" srcOrd="6" destOrd="0" presId="urn:microsoft.com/office/officeart/2008/layout/VerticalCurvedList"/>
    <dgm:cxn modelId="{6330979A-84EF-453E-9E1C-0E0E18FF2A7B}" type="presParOf" srcId="{D3F335C6-0FE5-47DD-9F0A-7833476C6CDA}" destId="{B516A619-93A6-44D8-A1BC-96E49419E5A2}" srcOrd="0" destOrd="0" presId="urn:microsoft.com/office/officeart/2008/layout/VerticalCurvedList"/>
    <dgm:cxn modelId="{9DC2149A-23F0-4B6A-A73A-77A87FC70D0A}" type="presParOf" srcId="{A8E219A8-689E-4C2F-99E7-22B08C2FA530}" destId="{1B3777FF-7371-43A2-881C-75B60144B4CD}" srcOrd="7" destOrd="0" presId="urn:microsoft.com/office/officeart/2008/layout/VerticalCurvedList"/>
    <dgm:cxn modelId="{D4AA38CC-CA40-4B50-9FF7-9B0CF80FB415}" type="presParOf" srcId="{A8E219A8-689E-4C2F-99E7-22B08C2FA530}" destId="{44E12652-8FB2-4ADB-9A64-83653397DBC7}" srcOrd="8" destOrd="0" presId="urn:microsoft.com/office/officeart/2008/layout/VerticalCurvedList"/>
    <dgm:cxn modelId="{3062EAA2-9F3F-4711-9151-FA1D507C16B7}" type="presParOf" srcId="{44E12652-8FB2-4ADB-9A64-83653397DBC7}" destId="{B175295F-5DAC-4934-B4FA-650EC9DAF4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C08C-1C7D-4038-97AE-FC70B4CBF676}">
      <dsp:nvSpPr>
        <dsp:cNvPr id="0" name=""/>
        <dsp:cNvSpPr/>
      </dsp:nvSpPr>
      <dsp:spPr>
        <a:xfrm>
          <a:off x="0" y="169322"/>
          <a:ext cx="3728239" cy="37848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2060"/>
              </a:solidFill>
              <a:latin typeface="Arial" panose="020B0604020202020204" pitchFamily="34" charset="0"/>
              <a:cs typeface="Arial" panose="020B0604020202020204" pitchFamily="34" charset="0"/>
            </a:rPr>
            <a:t>Institutions and agencies</a:t>
          </a:r>
        </a:p>
      </dsp:txBody>
      <dsp:txXfrm>
        <a:off x="18476" y="187798"/>
        <a:ext cx="3691287" cy="341533"/>
      </dsp:txXfrm>
    </dsp:sp>
    <dsp:sp modelId="{7A071F69-3AFD-41BA-AF67-1FEC806BB4A7}">
      <dsp:nvSpPr>
        <dsp:cNvPr id="0" name=""/>
        <dsp:cNvSpPr/>
      </dsp:nvSpPr>
      <dsp:spPr>
        <a:xfrm>
          <a:off x="0" y="547808"/>
          <a:ext cx="3728239"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72" tIns="15240" rIns="85344" bIns="15240" numCol="1" spcCol="1270" anchor="t" anchorCtr="0">
          <a:noAutofit/>
        </a:bodyPr>
        <a:lstStyle/>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Ministry responsible </a:t>
          </a:r>
          <a:r>
            <a:rPr lang="en-US" sz="1200" kern="1200">
              <a:solidFill>
                <a:schemeClr val="tx1"/>
              </a:solidFill>
              <a:latin typeface="Arial" panose="020B0604020202020204" pitchFamily="34" charset="0"/>
              <a:ea typeface="Tahoma" panose="020B0604030504040204" pitchFamily="34" charset="0"/>
              <a:cs typeface="Arial" panose="020B0604020202020204" pitchFamily="34" charset="0"/>
            </a:rPr>
            <a:t>for Finance</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Central Bank of Seychelles</a:t>
          </a:r>
        </a:p>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Seychelles Revenue Commission</a:t>
          </a:r>
        </a:p>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National Bureau of Statistics</a:t>
          </a:r>
        </a:p>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Financial Services Authority </a:t>
          </a:r>
        </a:p>
        <a:p>
          <a:pPr marL="114300" lvl="1" indent="-114300" algn="l" defTabSz="533400">
            <a:lnSpc>
              <a:spcPct val="150000"/>
            </a:lnSpc>
            <a:spcBef>
              <a:spcPct val="0"/>
            </a:spcBef>
            <a:spcAft>
              <a:spcPct val="20000"/>
            </a:spcAft>
            <a:buFont typeface="Courier New" panose="02070309020205020404" pitchFamily="49" charset="0"/>
            <a:buChar char="o"/>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Public Enterprise Monitoring Commission</a:t>
          </a:r>
        </a:p>
      </dsp:txBody>
      <dsp:txXfrm>
        <a:off x="0" y="547808"/>
        <a:ext cx="3728239" cy="1782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C08C-1C7D-4038-97AE-FC70B4CBF676}">
      <dsp:nvSpPr>
        <dsp:cNvPr id="0" name=""/>
        <dsp:cNvSpPr/>
      </dsp:nvSpPr>
      <dsp:spPr>
        <a:xfrm>
          <a:off x="0" y="169322"/>
          <a:ext cx="3728239" cy="37848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2060"/>
              </a:solidFill>
              <a:latin typeface="Arial" panose="020B0604020202020204" pitchFamily="34" charset="0"/>
              <a:cs typeface="Arial" panose="020B0604020202020204" pitchFamily="34" charset="0"/>
            </a:rPr>
            <a:t>Examples of courses attended</a:t>
          </a:r>
        </a:p>
      </dsp:txBody>
      <dsp:txXfrm>
        <a:off x="18476" y="187798"/>
        <a:ext cx="3691287" cy="341533"/>
      </dsp:txXfrm>
    </dsp:sp>
    <dsp:sp modelId="{7A071F69-3AFD-41BA-AF67-1FEC806BB4A7}">
      <dsp:nvSpPr>
        <dsp:cNvPr id="0" name=""/>
        <dsp:cNvSpPr/>
      </dsp:nvSpPr>
      <dsp:spPr>
        <a:xfrm>
          <a:off x="0" y="547808"/>
          <a:ext cx="3728239"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72" tIns="15240" rIns="85344" bIns="15240" numCol="1" spcCol="1270" anchor="t" anchorCtr="0">
          <a:noAutofit/>
        </a:bodyPr>
        <a:lstStyle/>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Bank restructuring and resolution</a:t>
          </a:r>
          <a:endPar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Compilation of Balance of Payments statistics</a:t>
          </a:r>
        </a:p>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Financial programming and policies</a:t>
          </a:r>
        </a:p>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Fiscal Frameworks</a:t>
          </a:r>
        </a:p>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National Accounts statistics</a:t>
          </a:r>
        </a:p>
        <a:p>
          <a:pPr marL="114300" lvl="1" indent="-114300" algn="l" defTabSz="533400">
            <a:lnSpc>
              <a:spcPct val="150000"/>
            </a:lnSpc>
            <a:spcBef>
              <a:spcPct val="0"/>
            </a:spcBef>
            <a:spcAft>
              <a:spcPct val="20000"/>
            </a:spcAft>
            <a:buFont typeface="Courier New" panose="02070309020205020404" pitchFamily="49" charset="0"/>
            <a:buChar char="o"/>
          </a:pPr>
          <a:r>
            <a:rPr lang="en-GB" sz="1200" kern="1200" dirty="0">
              <a:latin typeface="Arial" panose="020B0604020202020204" pitchFamily="34" charset="0"/>
              <a:cs typeface="Arial" panose="020B0604020202020204" pitchFamily="34" charset="0"/>
            </a:rPr>
            <a:t>Monetary and exchange rate policy</a:t>
          </a:r>
        </a:p>
      </dsp:txBody>
      <dsp:txXfrm>
        <a:off x="0" y="547808"/>
        <a:ext cx="3728239" cy="1782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AA25A-59F1-46CE-B7FE-A45C4A72AE58}">
      <dsp:nvSpPr>
        <dsp:cNvPr id="0" name=""/>
        <dsp:cNvSpPr/>
      </dsp:nvSpPr>
      <dsp:spPr>
        <a:xfrm>
          <a:off x="364525" y="0"/>
          <a:ext cx="1683225" cy="1683225"/>
        </a:xfrm>
        <a:prstGeom prst="ellipse">
          <a:avLst/>
        </a:prstGeom>
        <a:solidFill>
          <a:schemeClr val="accent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Arial" panose="020B0604020202020204" pitchFamily="34" charset="0"/>
              <a:cs typeface="Arial" panose="020B0604020202020204" pitchFamily="34" charset="0"/>
            </a:rPr>
            <a:t>394 Applicants</a:t>
          </a:r>
        </a:p>
      </dsp:txBody>
      <dsp:txXfrm>
        <a:off x="764291" y="126241"/>
        <a:ext cx="883693" cy="286148"/>
      </dsp:txXfrm>
    </dsp:sp>
    <dsp:sp modelId="{B84A0656-A6B4-42DD-B561-EC1C2106E731}">
      <dsp:nvSpPr>
        <dsp:cNvPr id="0" name=""/>
        <dsp:cNvSpPr/>
      </dsp:nvSpPr>
      <dsp:spPr>
        <a:xfrm>
          <a:off x="574929" y="420806"/>
          <a:ext cx="1262418" cy="1262418"/>
        </a:xfrm>
        <a:prstGeom prst="ellipse">
          <a:avLst/>
        </a:prstGeom>
        <a:solidFill>
          <a:schemeClr val="accent1">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Arial" panose="020B0604020202020204" pitchFamily="34" charset="0"/>
              <a:cs typeface="Arial" panose="020B0604020202020204" pitchFamily="34" charset="0"/>
            </a:rPr>
            <a:t>182 Participants</a:t>
          </a:r>
        </a:p>
      </dsp:txBody>
      <dsp:txXfrm>
        <a:off x="759806" y="736410"/>
        <a:ext cx="892664" cy="631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0317-4403-4848-9CB8-F3322A49B18B}">
      <dsp:nvSpPr>
        <dsp:cNvPr id="0" name=""/>
        <dsp:cNvSpPr/>
      </dsp:nvSpPr>
      <dsp:spPr>
        <a:xfrm>
          <a:off x="-4751466" y="-728296"/>
          <a:ext cx="5659476" cy="5659476"/>
        </a:xfrm>
        <a:prstGeom prst="blockArc">
          <a:avLst>
            <a:gd name="adj1" fmla="val 18900000"/>
            <a:gd name="adj2" fmla="val 2700000"/>
            <a:gd name="adj3" fmla="val 38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F995E-ABA3-4C9F-A9BA-B5D38B749506}">
      <dsp:nvSpPr>
        <dsp:cNvPr id="0" name=""/>
        <dsp:cNvSpPr/>
      </dsp:nvSpPr>
      <dsp:spPr>
        <a:xfrm>
          <a:off x="475545" y="323117"/>
          <a:ext cx="6661471" cy="64657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216" tIns="30480" rIns="30480" bIns="30480" numCol="1" spcCol="1270" anchor="ctr" anchorCtr="0">
          <a:noAutofit/>
        </a:bodyPr>
        <a:lstStyle/>
        <a:p>
          <a:pPr marL="0" lvl="0" indent="0" algn="just" defTabSz="533400">
            <a:lnSpc>
              <a:spcPct val="90000"/>
            </a:lnSpc>
            <a:spcBef>
              <a:spcPct val="0"/>
            </a:spcBef>
            <a:spcAft>
              <a:spcPct val="35000"/>
            </a:spcAft>
            <a:buNone/>
          </a:pPr>
          <a:r>
            <a:rPr lang="en-US" sz="1200" kern="1200" dirty="0">
              <a:solidFill>
                <a:schemeClr val="tx1"/>
              </a:solidFill>
              <a:latin typeface="Arial" panose="020B0604020202020204" pitchFamily="34" charset="0"/>
              <a:ea typeface="Calibri" panose="020F0502020204030204" pitchFamily="34" charset="0"/>
              <a:cs typeface="Arial" panose="020B0604020202020204" pitchFamily="34" charset="0"/>
            </a:rPr>
            <a:t>Hybrid, blended and virtual modes ensured training and engagement continued during the pandemic</a:t>
          </a:r>
          <a:endPar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a:off x="475545" y="323117"/>
        <a:ext cx="6661471" cy="646571"/>
      </dsp:txXfrm>
    </dsp:sp>
    <dsp:sp modelId="{25AEB7BF-5416-4211-9C57-980A2EBD2E28}">
      <dsp:nvSpPr>
        <dsp:cNvPr id="0" name=""/>
        <dsp:cNvSpPr/>
      </dsp:nvSpPr>
      <dsp:spPr>
        <a:xfrm>
          <a:off x="71438" y="242296"/>
          <a:ext cx="808214" cy="808214"/>
        </a:xfrm>
        <a:prstGeom prst="ellipse">
          <a:avLst/>
        </a:prstGeom>
        <a:solidFill>
          <a:schemeClr val="lt1">
            <a:hueOff val="0"/>
            <a:satOff val="0"/>
            <a:lumOff val="0"/>
            <a:alphaOff val="0"/>
          </a:schemeClr>
        </a:solidFill>
        <a:ln w="12700" cap="flat" cmpd="sng" algn="ctr">
          <a:solidFill>
            <a:srgbClr val="AD8800"/>
          </a:solidFill>
          <a:prstDash val="solid"/>
          <a:miter lim="800000"/>
        </a:ln>
        <a:effectLst/>
      </dsp:spPr>
      <dsp:style>
        <a:lnRef idx="2">
          <a:scrgbClr r="0" g="0" b="0"/>
        </a:lnRef>
        <a:fillRef idx="1">
          <a:scrgbClr r="0" g="0" b="0"/>
        </a:fillRef>
        <a:effectRef idx="0">
          <a:scrgbClr r="0" g="0" b="0"/>
        </a:effectRef>
        <a:fontRef idx="minor"/>
      </dsp:style>
    </dsp:sp>
    <dsp:sp modelId="{F6E6034F-3D43-47A4-9D61-D540308BBB87}">
      <dsp:nvSpPr>
        <dsp:cNvPr id="0" name=""/>
        <dsp:cNvSpPr/>
      </dsp:nvSpPr>
      <dsp:spPr>
        <a:xfrm>
          <a:off x="846239" y="1293143"/>
          <a:ext cx="6290776" cy="64657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216" tIns="30480" rIns="30480" bIns="30480" numCol="1" spcCol="1270" anchor="ctr" anchorCtr="0">
          <a:noAutofit/>
        </a:bodyPr>
        <a:lstStyle/>
        <a:p>
          <a:pPr marL="0" lvl="0" indent="0" algn="just" defTabSz="533400">
            <a:lnSpc>
              <a:spcPct val="90000"/>
            </a:lnSpc>
            <a:spcBef>
              <a:spcPct val="0"/>
            </a:spcBef>
            <a:spcAft>
              <a:spcPct val="35000"/>
            </a:spcAft>
            <a:buNone/>
          </a:pPr>
          <a:r>
            <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rPr>
            <a:t>Virtual format allowed staff who are unable to attend in-person training to benefit from the opportunity</a:t>
          </a:r>
        </a:p>
      </dsp:txBody>
      <dsp:txXfrm>
        <a:off x="846239" y="1293143"/>
        <a:ext cx="6290776" cy="646571"/>
      </dsp:txXfrm>
    </dsp:sp>
    <dsp:sp modelId="{D684C19B-D95C-4C86-B1B8-356CCF9FF34D}">
      <dsp:nvSpPr>
        <dsp:cNvPr id="0" name=""/>
        <dsp:cNvSpPr/>
      </dsp:nvSpPr>
      <dsp:spPr>
        <a:xfrm>
          <a:off x="442132" y="1212321"/>
          <a:ext cx="808214" cy="808214"/>
        </a:xfrm>
        <a:prstGeom prst="ellipse">
          <a:avLst/>
        </a:prstGeom>
        <a:solidFill>
          <a:schemeClr val="lt1">
            <a:hueOff val="0"/>
            <a:satOff val="0"/>
            <a:lumOff val="0"/>
            <a:alphaOff val="0"/>
          </a:schemeClr>
        </a:solidFill>
        <a:ln w="12700" cap="flat" cmpd="sng" algn="ctr">
          <a:solidFill>
            <a:srgbClr val="AD8800"/>
          </a:solidFill>
          <a:prstDash val="solid"/>
          <a:miter lim="800000"/>
        </a:ln>
        <a:effectLst/>
      </dsp:spPr>
      <dsp:style>
        <a:lnRef idx="2">
          <a:scrgbClr r="0" g="0" b="0"/>
        </a:lnRef>
        <a:fillRef idx="1">
          <a:scrgbClr r="0" g="0" b="0"/>
        </a:fillRef>
        <a:effectRef idx="0">
          <a:scrgbClr r="0" g="0" b="0"/>
        </a:effectRef>
        <a:fontRef idx="minor"/>
      </dsp:style>
    </dsp:sp>
    <dsp:sp modelId="{C92FB1B6-5B8D-4FF8-BB1B-0E6A122C26A2}">
      <dsp:nvSpPr>
        <dsp:cNvPr id="0" name=""/>
        <dsp:cNvSpPr/>
      </dsp:nvSpPr>
      <dsp:spPr>
        <a:xfrm>
          <a:off x="846239" y="2263168"/>
          <a:ext cx="6290776" cy="64657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216" tIns="30480" rIns="30480" bIns="30480" numCol="1" spcCol="1270" anchor="ctr" anchorCtr="0">
          <a:noAutofit/>
        </a:bodyPr>
        <a:lstStyle/>
        <a:p>
          <a:pPr marL="0" lvl="0" indent="0" algn="just" defTabSz="533400">
            <a:lnSpc>
              <a:spcPct val="90000"/>
            </a:lnSpc>
            <a:spcBef>
              <a:spcPct val="0"/>
            </a:spcBef>
            <a:spcAft>
              <a:spcPct val="35000"/>
            </a:spcAft>
            <a:buNone/>
          </a:pPr>
          <a:r>
            <a:rPr lang="en-US" sz="1200" kern="1200" dirty="0">
              <a:solidFill>
                <a:schemeClr val="tx1"/>
              </a:solidFill>
              <a:latin typeface="Arial" panose="020B0604020202020204" pitchFamily="34" charset="0"/>
              <a:ea typeface="Calibri" panose="020F0502020204030204" pitchFamily="34" charset="0"/>
              <a:cs typeface="Arial" panose="020B0604020202020204" pitchFamily="34" charset="0"/>
            </a:rPr>
            <a:t>Virtual mode of training was most effective for workshops and seminars which does not usually require interaction between participants</a:t>
          </a:r>
          <a:endPar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a:off x="846239" y="2263168"/>
        <a:ext cx="6290776" cy="646571"/>
      </dsp:txXfrm>
    </dsp:sp>
    <dsp:sp modelId="{B516A619-93A6-44D8-A1BC-96E49419E5A2}">
      <dsp:nvSpPr>
        <dsp:cNvPr id="0" name=""/>
        <dsp:cNvSpPr/>
      </dsp:nvSpPr>
      <dsp:spPr>
        <a:xfrm>
          <a:off x="442132" y="2182347"/>
          <a:ext cx="808214" cy="808214"/>
        </a:xfrm>
        <a:prstGeom prst="ellipse">
          <a:avLst/>
        </a:prstGeom>
        <a:solidFill>
          <a:schemeClr val="lt1">
            <a:hueOff val="0"/>
            <a:satOff val="0"/>
            <a:lumOff val="0"/>
            <a:alphaOff val="0"/>
          </a:schemeClr>
        </a:solidFill>
        <a:ln w="12700" cap="flat" cmpd="sng" algn="ctr">
          <a:solidFill>
            <a:srgbClr val="AD8800"/>
          </a:solidFill>
          <a:prstDash val="solid"/>
          <a:miter lim="800000"/>
        </a:ln>
        <a:effectLst/>
      </dsp:spPr>
      <dsp:style>
        <a:lnRef idx="2">
          <a:scrgbClr r="0" g="0" b="0"/>
        </a:lnRef>
        <a:fillRef idx="1">
          <a:scrgbClr r="0" g="0" b="0"/>
        </a:fillRef>
        <a:effectRef idx="0">
          <a:scrgbClr r="0" g="0" b="0"/>
        </a:effectRef>
        <a:fontRef idx="minor"/>
      </dsp:style>
    </dsp:sp>
    <dsp:sp modelId="{1B3777FF-7371-43A2-881C-75B60144B4CD}">
      <dsp:nvSpPr>
        <dsp:cNvPr id="0" name=""/>
        <dsp:cNvSpPr/>
      </dsp:nvSpPr>
      <dsp:spPr>
        <a:xfrm>
          <a:off x="475545" y="3233194"/>
          <a:ext cx="6661471" cy="64657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216" tIns="30480" rIns="30480" bIns="30480" numCol="1" spcCol="1270" anchor="ctr" anchorCtr="0">
          <a:noAutofit/>
        </a:bodyPr>
        <a:lstStyle/>
        <a:p>
          <a:pPr marL="0" lvl="0" indent="0" algn="just" defTabSz="533400">
            <a:lnSpc>
              <a:spcPct val="90000"/>
            </a:lnSpc>
            <a:spcBef>
              <a:spcPct val="0"/>
            </a:spcBef>
            <a:spcAft>
              <a:spcPct val="35000"/>
            </a:spcAft>
            <a:buNone/>
          </a:pPr>
          <a:r>
            <a:rPr lang="en-US" sz="1200" kern="1200" dirty="0">
              <a:solidFill>
                <a:schemeClr val="tx1"/>
              </a:solidFill>
              <a:latin typeface="Arial" panose="020B0604020202020204" pitchFamily="34" charset="0"/>
              <a:ea typeface="Calibri" panose="020F0502020204030204" pitchFamily="34" charset="0"/>
              <a:cs typeface="Arial" panose="020B0604020202020204" pitchFamily="34" charset="0"/>
            </a:rPr>
            <a:t>Blended or hybrid approach is more suitable for more technical topics which benefits from interaction between participants</a:t>
          </a:r>
          <a:endParaRPr lang="en-US" sz="1200"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a:off x="475545" y="3233194"/>
        <a:ext cx="6661471" cy="646571"/>
      </dsp:txXfrm>
    </dsp:sp>
    <dsp:sp modelId="{B175295F-5DAC-4934-B4FA-650EC9DAF442}">
      <dsp:nvSpPr>
        <dsp:cNvPr id="0" name=""/>
        <dsp:cNvSpPr/>
      </dsp:nvSpPr>
      <dsp:spPr>
        <a:xfrm>
          <a:off x="71438" y="3152373"/>
          <a:ext cx="808214" cy="808214"/>
        </a:xfrm>
        <a:prstGeom prst="ellipse">
          <a:avLst/>
        </a:prstGeom>
        <a:solidFill>
          <a:schemeClr val="lt1">
            <a:hueOff val="0"/>
            <a:satOff val="0"/>
            <a:lumOff val="0"/>
            <a:alphaOff val="0"/>
          </a:schemeClr>
        </a:solidFill>
        <a:ln w="12700" cap="flat" cmpd="sng" algn="ctr">
          <a:solidFill>
            <a:srgbClr val="AD88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SC"/>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9BD54A-C513-4D5D-BC08-59C98F0F179F}" type="datetimeFigureOut">
              <a:rPr lang="en-SC" smtClean="0"/>
              <a:t>05/31/2023</a:t>
            </a:fld>
            <a:endParaRPr lang="en-SC"/>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SC"/>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C"/>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SC"/>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9D4034E-AB51-4D29-AF75-EE1BFF35ECB6}" type="slidenum">
              <a:rPr lang="en-SC" smtClean="0"/>
              <a:t>‹#›</a:t>
            </a:fld>
            <a:endParaRPr lang="en-SC"/>
          </a:p>
        </p:txBody>
      </p:sp>
    </p:spTree>
    <p:extLst>
      <p:ext uri="{BB962C8B-B14F-4D97-AF65-F5344CB8AC3E}">
        <p14:creationId xmlns:p14="http://schemas.microsoft.com/office/powerpoint/2010/main" val="337893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1279525"/>
            <a:ext cx="4616450" cy="3462338"/>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26342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415176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410886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79123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292705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19628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57390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DC4A6-8538-47FD-9309-867B00E82F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5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3825">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1125" b="1" cap="all" baseline="0">
                <a:solidFill>
                  <a:schemeClr val="accent1"/>
                </a:solidFill>
                <a:effectLst/>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8" name="Rectangle 7"/>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0" y="5888736"/>
            <a:ext cx="9144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0070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5542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82239"/>
            <a:ext cx="10287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382230"/>
            <a:ext cx="589788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0183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454" y="5979396"/>
            <a:ext cx="57710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28897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3038">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800101" y="5682352"/>
            <a:ext cx="4457700" cy="410547"/>
          </a:xfrm>
        </p:spPr>
        <p:txBody>
          <a:bodyPr>
            <a:normAutofit/>
          </a:bodyPr>
          <a:lstStyle>
            <a:lvl1pPr marL="0" indent="0">
              <a:spcBef>
                <a:spcPts val="0"/>
              </a:spcBef>
              <a:buNone/>
              <a:defRPr sz="1238" b="1" cap="all" baseline="0"/>
            </a:lvl1pPr>
            <a:lvl2pPr marL="257169" indent="0">
              <a:buNone/>
              <a:defRPr sz="1125"/>
            </a:lvl2pPr>
            <a:lvl3pPr marL="514337" indent="0">
              <a:buNone/>
              <a:defRPr sz="1013"/>
            </a:lvl3pPr>
            <a:lvl4pPr marL="771506" indent="0">
              <a:buNone/>
              <a:defRPr sz="900"/>
            </a:lvl4pPr>
            <a:lvl5pPr marL="1028675" indent="0">
              <a:buNone/>
              <a:defRPr sz="900"/>
            </a:lvl5pPr>
            <a:lvl6pPr marL="1285843" indent="0">
              <a:buNone/>
              <a:defRPr sz="900"/>
            </a:lvl6pPr>
            <a:lvl7pPr marL="1543011" indent="0">
              <a:buNone/>
              <a:defRPr sz="900"/>
            </a:lvl7pPr>
            <a:lvl8pPr marL="1800180" indent="0">
              <a:buNone/>
              <a:defRPr sz="900"/>
            </a:lvl8pPr>
            <a:lvl9pPr marL="2057349" indent="0">
              <a:buNone/>
              <a:defRPr sz="900"/>
            </a:lvl9pPr>
          </a:lstStyle>
          <a:p>
            <a:pPr lvl="0"/>
            <a:r>
              <a:rPr lang="en-US"/>
              <a:t>Click to edit Master text styles</a:t>
            </a:r>
          </a:p>
        </p:txBody>
      </p:sp>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6543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1550" y="1825630"/>
            <a:ext cx="3543300" cy="4117975"/>
          </a:xfrm>
        </p:spPr>
        <p:txBody>
          <a:bodyPr>
            <a:normAutofit/>
          </a:bodyPr>
          <a:lstStyle>
            <a:lvl1pPr>
              <a:defRPr sz="1125"/>
            </a:lvl1pPr>
            <a:lvl2pPr>
              <a:defRPr sz="1013"/>
            </a:lvl2pPr>
            <a:lvl3pPr>
              <a:defRPr sz="900"/>
            </a:lvl3pPr>
            <a:lvl4pPr>
              <a:defRPr sz="788"/>
            </a:lvl4pPr>
            <a:lvl5pPr>
              <a:defRPr sz="788"/>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825630"/>
            <a:ext cx="3543300" cy="4117975"/>
          </a:xfrm>
        </p:spPr>
        <p:txBody>
          <a:bodyPr>
            <a:normAutofit/>
          </a:bodyPr>
          <a:lstStyle>
            <a:lvl1pPr>
              <a:defRPr sz="1125"/>
            </a:lvl1pPr>
            <a:lvl2pPr>
              <a:defRPr sz="1013"/>
            </a:lvl2pPr>
            <a:lvl3pPr>
              <a:defRPr sz="900"/>
            </a:lvl3pPr>
            <a:lvl4pPr>
              <a:defRPr sz="788"/>
            </a:lvl4pPr>
            <a:lvl5pPr>
              <a:defRPr sz="788"/>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773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1125" b="1" cap="all" baseline="0"/>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1125" b="1" cap="all" baseline="0"/>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454" y="5979396"/>
            <a:ext cx="57710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34537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454" y="5979396"/>
            <a:ext cx="57710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390469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454" y="5979396"/>
            <a:ext cx="57710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4950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6172201" y="2514600"/>
            <a:ext cx="2606040"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592727" y="685800"/>
            <a:ext cx="4594860" cy="5486400"/>
          </a:xfrm>
        </p:spPr>
        <p:txBody>
          <a:bodyP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450"/>
              </a:spcBef>
              <a:buNone/>
              <a:defRPr sz="1013"/>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408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9" name="Rectangle 8"/>
          <p:cNvSpPr/>
          <p:nvPr/>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6172200" y="2514600"/>
            <a:ext cx="2606040"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0" y="1325880"/>
            <a:ext cx="51435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135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450"/>
              </a:spcBef>
              <a:buNone/>
              <a:defRPr sz="1013"/>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403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57036"/>
            <a:ext cx="9144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p:cNvSpPr>
            <a:spLocks noGrp="1"/>
          </p:cNvSpPr>
          <p:nvPr>
            <p:ph type="title"/>
          </p:nvPr>
        </p:nvSpPr>
        <p:spPr>
          <a:xfrm>
            <a:off x="971550" y="381000"/>
            <a:ext cx="72009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32" y="6419462"/>
            <a:ext cx="1013537" cy="238902"/>
          </a:xfrm>
          <a:prstGeom prst="rect">
            <a:avLst/>
          </a:prstGeom>
        </p:spPr>
        <p:txBody>
          <a:bodyPr vert="horz" lIns="91440" tIns="45720" rIns="91440" bIns="45720" rtlCol="0" anchor="ctr"/>
          <a:lstStyle>
            <a:lvl1pPr algn="r">
              <a:defRPr sz="563">
                <a:solidFill>
                  <a:schemeClr val="tx1"/>
                </a:solidFill>
              </a:defRPr>
            </a:lvl1pPr>
          </a:lstStyle>
          <a:p>
            <a:endParaRPr lang="en-US"/>
          </a:p>
        </p:txBody>
      </p:sp>
      <p:sp>
        <p:nvSpPr>
          <p:cNvPr id="5" name="Footer Placeholder 4"/>
          <p:cNvSpPr>
            <a:spLocks noGrp="1"/>
          </p:cNvSpPr>
          <p:nvPr>
            <p:ph type="ftr" sz="quarter" idx="3"/>
          </p:nvPr>
        </p:nvSpPr>
        <p:spPr>
          <a:xfrm>
            <a:off x="971550" y="6419462"/>
            <a:ext cx="3886200" cy="238902"/>
          </a:xfrm>
          <a:prstGeom prst="rect">
            <a:avLst/>
          </a:prstGeom>
        </p:spPr>
        <p:txBody>
          <a:bodyPr vert="horz" lIns="91440" tIns="45720" rIns="91440" bIns="45720" rtlCol="0" anchor="ctr"/>
          <a:lstStyle>
            <a:lvl1pPr algn="l">
              <a:defRPr sz="563">
                <a:solidFill>
                  <a:schemeClr val="tx1"/>
                </a:solidFill>
              </a:defRPr>
            </a:lvl1pPr>
          </a:lstStyle>
          <a:p>
            <a:endParaRPr lang="en-US" dirty="0"/>
          </a:p>
        </p:txBody>
      </p:sp>
      <p:sp>
        <p:nvSpPr>
          <p:cNvPr id="6" name="Slide Number Placeholder 5"/>
          <p:cNvSpPr>
            <a:spLocks noGrp="1"/>
          </p:cNvSpPr>
          <p:nvPr>
            <p:ph type="sldNum" sz="quarter" idx="4"/>
          </p:nvPr>
        </p:nvSpPr>
        <p:spPr>
          <a:xfrm>
            <a:off x="7648773" y="6419462"/>
            <a:ext cx="523681" cy="238902"/>
          </a:xfrm>
          <a:prstGeom prst="rect">
            <a:avLst/>
          </a:prstGeom>
        </p:spPr>
        <p:txBody>
          <a:bodyPr vert="horz" lIns="91440" tIns="45720" rIns="91440" bIns="45720" rtlCol="0" anchor="ctr"/>
          <a:lstStyle>
            <a:lvl1pPr algn="r">
              <a:defRPr sz="563">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243845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37" rtl="0" eaLnBrk="1" latinLnBrk="0" hangingPunct="1">
        <a:lnSpc>
          <a:spcPct val="90000"/>
        </a:lnSpc>
        <a:spcBef>
          <a:spcPct val="0"/>
        </a:spcBef>
        <a:buNone/>
        <a:defRPr sz="18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154301" indent="-128585" algn="l" defTabSz="514337" rtl="0" eaLnBrk="1" latinLnBrk="0" hangingPunct="1">
        <a:lnSpc>
          <a:spcPct val="90000"/>
        </a:lnSpc>
        <a:spcBef>
          <a:spcPts val="1013"/>
        </a:spcBef>
        <a:buClr>
          <a:schemeClr val="accent1"/>
        </a:buClr>
        <a:buFont typeface="Arial" pitchFamily="34" charset="0"/>
        <a:buChar char="•"/>
        <a:defRPr sz="1125" kern="1200">
          <a:solidFill>
            <a:schemeClr val="tx1"/>
          </a:solidFill>
          <a:latin typeface="+mn-lt"/>
          <a:ea typeface="+mn-ea"/>
          <a:cs typeface="+mn-cs"/>
        </a:defRPr>
      </a:lvl1pPr>
      <a:lvl2pPr marL="334319" indent="-128585" algn="l" defTabSz="514337" rtl="0" eaLnBrk="1" latinLnBrk="0" hangingPunct="1">
        <a:lnSpc>
          <a:spcPct val="90000"/>
        </a:lnSpc>
        <a:spcBef>
          <a:spcPts val="563"/>
        </a:spcBef>
        <a:buClr>
          <a:schemeClr val="accent1"/>
        </a:buClr>
        <a:buFont typeface="Arial" pitchFamily="34" charset="0"/>
        <a:buChar char="•"/>
        <a:defRPr sz="1013" kern="1200">
          <a:solidFill>
            <a:schemeClr val="tx1"/>
          </a:solidFill>
          <a:latin typeface="+mn-lt"/>
          <a:ea typeface="+mn-ea"/>
          <a:cs typeface="+mn-cs"/>
        </a:defRPr>
      </a:lvl2pPr>
      <a:lvl3pPr marL="514337" indent="-128585" algn="l" defTabSz="514337" rtl="0" eaLnBrk="1" latinLnBrk="0" hangingPunct="1">
        <a:lnSpc>
          <a:spcPct val="90000"/>
        </a:lnSpc>
        <a:spcBef>
          <a:spcPts val="450"/>
        </a:spcBef>
        <a:buClr>
          <a:schemeClr val="accent1"/>
        </a:buClr>
        <a:buFont typeface="Arial" pitchFamily="34" charset="0"/>
        <a:buChar char="•"/>
        <a:defRPr sz="900" kern="1200">
          <a:solidFill>
            <a:schemeClr val="tx1"/>
          </a:solidFill>
          <a:latin typeface="+mn-lt"/>
          <a:ea typeface="+mn-ea"/>
          <a:cs typeface="+mn-cs"/>
        </a:defRPr>
      </a:lvl3pPr>
      <a:lvl4pPr marL="69435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4pPr>
      <a:lvl5pPr marL="874373"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5pPr>
      <a:lvl6pPr marL="10286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6pPr>
      <a:lvl7pPr marL="11829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7pPr>
      <a:lvl8pPr marL="1337277"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8pPr>
      <a:lvl9pPr marL="1491578"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chart" Target="../charts/chart1.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chart" Target="../charts/chart2.xml"/><Relationship Id="rId9" Type="http://schemas.microsoft.com/office/2007/relationships/diagramDrawing" Target="../diagrams/drawing1.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40422" y="1619074"/>
            <a:ext cx="8263156" cy="37410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defRPr/>
            </a:pPr>
            <a:r>
              <a:rPr lang="en-US" sz="2800" b="1" dirty="0">
                <a:solidFill>
                  <a:srgbClr val="002060"/>
                </a:solidFill>
                <a:latin typeface="Arial" panose="020B0604020202020204" pitchFamily="34" charset="0"/>
                <a:cs typeface="Arial" panose="020B0604020202020204" pitchFamily="34" charset="0"/>
              </a:rPr>
              <a:t>IMF Capacity Development and the Role of ATI</a:t>
            </a:r>
          </a:p>
          <a:p>
            <a:pPr lvl="0">
              <a:defRPr/>
            </a:pPr>
            <a:endParaRPr lang="en-US" sz="800" b="1" dirty="0">
              <a:solidFill>
                <a:srgbClr val="002060"/>
              </a:solidFill>
              <a:latin typeface="Arial" panose="020B0604020202020204" pitchFamily="34" charset="0"/>
              <a:cs typeface="Arial" panose="020B0604020202020204" pitchFamily="34" charset="0"/>
            </a:endParaRPr>
          </a:p>
          <a:p>
            <a:pPr lvl="0">
              <a:defRPr/>
            </a:pPr>
            <a:endParaRPr lang="en-US" sz="600" b="1" dirty="0">
              <a:solidFill>
                <a:srgbClr val="002060"/>
              </a:solidFill>
              <a:latin typeface="Arial" panose="020B0604020202020204" pitchFamily="34" charset="0"/>
              <a:cs typeface="Arial" panose="020B0604020202020204" pitchFamily="34" charset="0"/>
            </a:endParaRPr>
          </a:p>
          <a:p>
            <a:pPr lvl="0">
              <a:defRPr/>
            </a:pPr>
            <a:endParaRPr lang="en-US" sz="600" b="1" dirty="0">
              <a:solidFill>
                <a:srgbClr val="002060"/>
              </a:solidFill>
              <a:latin typeface="Arial" panose="020B0604020202020204" pitchFamily="34" charset="0"/>
              <a:cs typeface="Arial" panose="020B0604020202020204" pitchFamily="34" charset="0"/>
            </a:endParaRPr>
          </a:p>
          <a:p>
            <a:pPr lvl="0">
              <a:defRPr/>
            </a:pPr>
            <a:r>
              <a:rPr lang="en-US" sz="600" b="1" dirty="0">
                <a:solidFill>
                  <a:srgbClr val="002060"/>
                </a:solidFill>
                <a:latin typeface="Arial" panose="020B0604020202020204" pitchFamily="34" charset="0"/>
                <a:cs typeface="Arial" panose="020B0604020202020204" pitchFamily="34" charset="0"/>
              </a:rPr>
              <a:t> </a:t>
            </a:r>
          </a:p>
          <a:p>
            <a:pPr>
              <a:defRPr/>
            </a:pPr>
            <a:r>
              <a:rPr lang="en-US" sz="2800" b="1" dirty="0">
                <a:solidFill>
                  <a:srgbClr val="AD8800"/>
                </a:solidFill>
                <a:latin typeface="Arial" panose="020B0604020202020204" pitchFamily="34" charset="0"/>
                <a:cs typeface="Arial" panose="020B0604020202020204" pitchFamily="34" charset="0"/>
              </a:rPr>
              <a:t>Central Bank of Seychelles</a:t>
            </a:r>
            <a:endParaRPr lang="en-GB" sz="2800" b="1" dirty="0">
              <a:solidFill>
                <a:srgbClr val="AD8800"/>
              </a:solidFill>
              <a:latin typeface="Arial" panose="020B0604020202020204" pitchFamily="34" charset="0"/>
              <a:cs typeface="Arial" panose="020B0604020202020204" pitchFamily="34" charset="0"/>
            </a:endParaRPr>
          </a:p>
          <a:p>
            <a:pPr lvl="0">
              <a:defRPr/>
            </a:pPr>
            <a:r>
              <a:rPr lang="en-US" sz="2800" b="1" dirty="0">
                <a:solidFill>
                  <a:srgbClr val="AD8800"/>
                </a:solidFill>
                <a:latin typeface="Arial" panose="020B0604020202020204" pitchFamily="34" charset="0"/>
                <a:cs typeface="Arial" panose="020B0604020202020204" pitchFamily="34" charset="0"/>
              </a:rPr>
              <a:t>Governor Caroline Abel </a:t>
            </a:r>
          </a:p>
          <a:p>
            <a:pPr lvl="0">
              <a:defRPr/>
            </a:pPr>
            <a:endParaRPr lang="en-GB" sz="2000" b="1" kern="14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lvl="0">
              <a:defRPr/>
            </a:pPr>
            <a:endParaRPr lang="en-GB" sz="2000" b="1" kern="14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lvl="0">
              <a:defRPr/>
            </a:pPr>
            <a:r>
              <a:rPr lang="en-US" sz="1600" b="1" kern="1400" dirty="0">
                <a:solidFill>
                  <a:srgbClr val="002060"/>
                </a:solidFill>
                <a:latin typeface="Arial" panose="020B0604020202020204" pitchFamily="34" charset="0"/>
                <a:ea typeface="Tahoma" panose="020B0604030504040204" pitchFamily="34" charset="0"/>
                <a:cs typeface="Arial" panose="020B0604020202020204" pitchFamily="34" charset="0"/>
              </a:rPr>
              <a:t>10</a:t>
            </a:r>
            <a:r>
              <a:rPr lang="en-US" sz="1600" b="1" kern="1400" baseline="30000" dirty="0">
                <a:solidFill>
                  <a:srgbClr val="002060"/>
                </a:solidFill>
                <a:latin typeface="Arial" panose="020B0604020202020204" pitchFamily="34" charset="0"/>
                <a:ea typeface="Tahoma" panose="020B0604030504040204" pitchFamily="34" charset="0"/>
                <a:cs typeface="Arial" panose="020B0604020202020204" pitchFamily="34" charset="0"/>
              </a:rPr>
              <a:t>th</a:t>
            </a:r>
            <a:r>
              <a:rPr lang="en-US" sz="1600" b="1" kern="1400" dirty="0">
                <a:solidFill>
                  <a:srgbClr val="002060"/>
                </a:solidFill>
                <a:latin typeface="Arial" panose="020B0604020202020204" pitchFamily="34" charset="0"/>
                <a:ea typeface="Tahoma" panose="020B0604030504040204" pitchFamily="34" charset="0"/>
                <a:cs typeface="Arial" panose="020B0604020202020204" pitchFamily="34" charset="0"/>
              </a:rPr>
              <a:t> IMF-ATI Steering Committee Meeting </a:t>
            </a:r>
          </a:p>
          <a:p>
            <a:pPr lvl="0">
              <a:defRPr/>
            </a:pPr>
            <a:r>
              <a:rPr lang="en-GB" sz="1600" b="1" kern="1400" dirty="0">
                <a:solidFill>
                  <a:srgbClr val="002060"/>
                </a:solidFill>
                <a:latin typeface="Arial" panose="020B0604020202020204" pitchFamily="34" charset="0"/>
                <a:ea typeface="Tahoma" panose="020B0604030504040204" pitchFamily="34" charset="0"/>
                <a:cs typeface="Arial" panose="020B0604020202020204" pitchFamily="34" charset="0"/>
              </a:rPr>
              <a:t>June 15</a:t>
            </a:r>
            <a:r>
              <a:rPr kumimoji="0" lang="en-GB" sz="1600" b="1" i="0" u="none" strike="noStrike" kern="14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2023</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1" r="1909"/>
          <a:stretch/>
        </p:blipFill>
        <p:spPr bwMode="auto">
          <a:xfrm>
            <a:off x="3846801" y="5167165"/>
            <a:ext cx="1537896" cy="1484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184921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8640" y="625318"/>
            <a:ext cx="7834379"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002F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Overview of </a:t>
            </a:r>
            <a:r>
              <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Seychelles’ engagement </a:t>
            </a:r>
            <a:r>
              <a:rPr lang="en-US" sz="2800" cap="none" dirty="0">
                <a:solidFill>
                  <a:srgbClr val="002F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with ATI</a:t>
            </a:r>
            <a:endPar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hart 8">
            <a:extLst>
              <a:ext uri="{FF2B5EF4-FFF2-40B4-BE49-F238E27FC236}">
                <a16:creationId xmlns:a16="http://schemas.microsoft.com/office/drawing/2014/main" id="{0DCF793F-ACC5-4F63-85A3-EB7A2999F325}"/>
              </a:ext>
            </a:extLst>
          </p:cNvPr>
          <p:cNvGraphicFramePr>
            <a:graphicFrameLocks/>
          </p:cNvGraphicFramePr>
          <p:nvPr>
            <p:extLst>
              <p:ext uri="{D42A27DB-BD31-4B8C-83A1-F6EECF244321}">
                <p14:modId xmlns:p14="http://schemas.microsoft.com/office/powerpoint/2010/main" val="1552374973"/>
              </p:ext>
            </p:extLst>
          </p:nvPr>
        </p:nvGraphicFramePr>
        <p:xfrm>
          <a:off x="3164061" y="3732762"/>
          <a:ext cx="2815878" cy="2499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FF8C26D-0C4B-4B52-A318-A7120E13EE86}"/>
              </a:ext>
            </a:extLst>
          </p:cNvPr>
          <p:cNvGraphicFramePr>
            <a:graphicFrameLocks/>
          </p:cNvGraphicFramePr>
          <p:nvPr>
            <p:extLst>
              <p:ext uri="{D42A27DB-BD31-4B8C-83A1-F6EECF244321}">
                <p14:modId xmlns:p14="http://schemas.microsoft.com/office/powerpoint/2010/main" val="4289409923"/>
              </p:ext>
            </p:extLst>
          </p:nvPr>
        </p:nvGraphicFramePr>
        <p:xfrm>
          <a:off x="5717450" y="3664760"/>
          <a:ext cx="3062868" cy="2499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BEDACBB6-FF01-4F5E-93D5-B53E333980B7}"/>
              </a:ext>
            </a:extLst>
          </p:cNvPr>
          <p:cNvGraphicFramePr/>
          <p:nvPr>
            <p:extLst>
              <p:ext uri="{D42A27DB-BD31-4B8C-83A1-F6EECF244321}">
                <p14:modId xmlns:p14="http://schemas.microsoft.com/office/powerpoint/2010/main" val="2086477945"/>
              </p:ext>
            </p:extLst>
          </p:nvPr>
        </p:nvGraphicFramePr>
        <p:xfrm>
          <a:off x="543963" y="1150162"/>
          <a:ext cx="3728239" cy="24999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8" name="Diagram 17">
            <a:extLst>
              <a:ext uri="{FF2B5EF4-FFF2-40B4-BE49-F238E27FC236}">
                <a16:creationId xmlns:a16="http://schemas.microsoft.com/office/drawing/2014/main" id="{EE0F8A29-5494-479E-BD25-54710D127B00}"/>
              </a:ext>
            </a:extLst>
          </p:cNvPr>
          <p:cNvGraphicFramePr/>
          <p:nvPr>
            <p:extLst>
              <p:ext uri="{D42A27DB-BD31-4B8C-83A1-F6EECF244321}">
                <p14:modId xmlns:p14="http://schemas.microsoft.com/office/powerpoint/2010/main" val="1333699484"/>
              </p:ext>
            </p:extLst>
          </p:nvPr>
        </p:nvGraphicFramePr>
        <p:xfrm>
          <a:off x="5378136" y="1150161"/>
          <a:ext cx="3728239" cy="24999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3" name="Group 22">
            <a:extLst>
              <a:ext uri="{FF2B5EF4-FFF2-40B4-BE49-F238E27FC236}">
                <a16:creationId xmlns:a16="http://schemas.microsoft.com/office/drawing/2014/main" id="{5CAF9863-2E49-4246-9A4A-67288D63299D}"/>
              </a:ext>
            </a:extLst>
          </p:cNvPr>
          <p:cNvGrpSpPr/>
          <p:nvPr/>
        </p:nvGrpSpPr>
        <p:grpSpPr>
          <a:xfrm>
            <a:off x="632310" y="3890451"/>
            <a:ext cx="2412277" cy="2049566"/>
            <a:chOff x="632310" y="3568014"/>
            <a:chExt cx="2323928" cy="2372004"/>
          </a:xfrm>
        </p:grpSpPr>
        <p:graphicFrame>
          <p:nvGraphicFramePr>
            <p:cNvPr id="21" name="Diagram 20">
              <a:extLst>
                <a:ext uri="{FF2B5EF4-FFF2-40B4-BE49-F238E27FC236}">
                  <a16:creationId xmlns:a16="http://schemas.microsoft.com/office/drawing/2014/main" id="{32E9A059-E2FF-4AB4-A1C7-EF16BF74D1B9}"/>
                </a:ext>
              </a:extLst>
            </p:cNvPr>
            <p:cNvGraphicFramePr/>
            <p:nvPr>
              <p:extLst>
                <p:ext uri="{D42A27DB-BD31-4B8C-83A1-F6EECF244321}">
                  <p14:modId xmlns:p14="http://schemas.microsoft.com/office/powerpoint/2010/main" val="186594173"/>
                </p:ext>
              </p:extLst>
            </p:nvPr>
          </p:nvGraphicFramePr>
          <p:xfrm>
            <a:off x="632310" y="3991988"/>
            <a:ext cx="2323928" cy="194803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2" name="TextBox 21">
              <a:extLst>
                <a:ext uri="{FF2B5EF4-FFF2-40B4-BE49-F238E27FC236}">
                  <a16:creationId xmlns:a16="http://schemas.microsoft.com/office/drawing/2014/main" id="{B635C893-D332-48C7-B8AB-A7375C05632B}"/>
                </a:ext>
              </a:extLst>
            </p:cNvPr>
            <p:cNvSpPr txBox="1"/>
            <p:nvPr/>
          </p:nvSpPr>
          <p:spPr>
            <a:xfrm>
              <a:off x="1056519" y="3568014"/>
              <a:ext cx="1475509" cy="24622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Success rate</a:t>
              </a:r>
            </a:p>
          </p:txBody>
        </p:sp>
      </p:grpSp>
      <p:grpSp>
        <p:nvGrpSpPr>
          <p:cNvPr id="34" name="Group 33">
            <a:extLst>
              <a:ext uri="{FF2B5EF4-FFF2-40B4-BE49-F238E27FC236}">
                <a16:creationId xmlns:a16="http://schemas.microsoft.com/office/drawing/2014/main" id="{054C85D5-C4EF-476D-A4F8-038C2331DC31}"/>
              </a:ext>
            </a:extLst>
          </p:cNvPr>
          <p:cNvGrpSpPr/>
          <p:nvPr/>
        </p:nvGrpSpPr>
        <p:grpSpPr>
          <a:xfrm>
            <a:off x="543963" y="1392382"/>
            <a:ext cx="8132446" cy="2285411"/>
            <a:chOff x="543963" y="1288472"/>
            <a:chExt cx="8132446" cy="2285411"/>
          </a:xfrm>
        </p:grpSpPr>
        <p:cxnSp>
          <p:nvCxnSpPr>
            <p:cNvPr id="27" name="Straight Connector 26">
              <a:extLst>
                <a:ext uri="{FF2B5EF4-FFF2-40B4-BE49-F238E27FC236}">
                  <a16:creationId xmlns:a16="http://schemas.microsoft.com/office/drawing/2014/main" id="{BFC44A25-2557-4F5A-BB46-2AB7AB272D57}"/>
                </a:ext>
              </a:extLst>
            </p:cNvPr>
            <p:cNvCxnSpPr>
              <a:cxnSpLocks/>
            </p:cNvCxnSpPr>
            <p:nvPr/>
          </p:nvCxnSpPr>
          <p:spPr>
            <a:xfrm flipV="1">
              <a:off x="4572000" y="1288472"/>
              <a:ext cx="0" cy="2285411"/>
            </a:xfrm>
            <a:prstGeom prst="line">
              <a:avLst/>
            </a:prstGeom>
            <a:ln>
              <a:solidFill>
                <a:srgbClr val="AD88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52B755-6F7F-46B4-89F3-7FFF7DC1684B}"/>
                </a:ext>
              </a:extLst>
            </p:cNvPr>
            <p:cNvCxnSpPr>
              <a:cxnSpLocks/>
            </p:cNvCxnSpPr>
            <p:nvPr/>
          </p:nvCxnSpPr>
          <p:spPr>
            <a:xfrm>
              <a:off x="543963" y="3573882"/>
              <a:ext cx="8132446" cy="1"/>
            </a:xfrm>
            <a:prstGeom prst="line">
              <a:avLst/>
            </a:prstGeom>
            <a:ln>
              <a:solidFill>
                <a:srgbClr val="AD8800"/>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E07CE4F7-AF50-47DF-8F90-C06DCB3A347A}"/>
              </a:ext>
            </a:extLst>
          </p:cNvPr>
          <p:cNvSpPr txBox="1"/>
          <p:nvPr/>
        </p:nvSpPr>
        <p:spPr>
          <a:xfrm>
            <a:off x="632310" y="6393140"/>
            <a:ext cx="4511190"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Source: Africa Training Institute </a:t>
            </a:r>
          </a:p>
        </p:txBody>
      </p:sp>
    </p:spTree>
    <p:extLst>
      <p:ext uri="{BB962C8B-B14F-4D97-AF65-F5344CB8AC3E}">
        <p14:creationId xmlns:p14="http://schemas.microsoft.com/office/powerpoint/2010/main" val="72133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6695" y="257628"/>
            <a:ext cx="7834379"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CBS’ experience </a:t>
            </a:r>
            <a:r>
              <a:rPr lang="en-US" sz="2800" cap="none" dirty="0">
                <a:solidFill>
                  <a:srgbClr val="0020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from ATI training courses</a:t>
            </a:r>
          </a:p>
        </p:txBody>
      </p:sp>
      <p:sp>
        <p:nvSpPr>
          <p:cNvPr id="7" name="Rectangle 6"/>
          <p:cNvSpPr/>
          <p:nvPr/>
        </p:nvSpPr>
        <p:spPr>
          <a:xfrm>
            <a:off x="665017" y="1551963"/>
            <a:ext cx="2472466" cy="38623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ea typeface="Tahoma" panose="020B0604030504040204" pitchFamily="34" charset="0"/>
                <a:cs typeface="Arial" panose="020B0604020202020204" pitchFamily="34" charset="0"/>
              </a:rPr>
              <a:t>Enhanced knowledge and technical capabilities</a:t>
            </a:r>
          </a:p>
        </p:txBody>
      </p:sp>
      <p:sp>
        <p:nvSpPr>
          <p:cNvPr id="9" name="Rectangle 8"/>
          <p:cNvSpPr/>
          <p:nvPr/>
        </p:nvSpPr>
        <p:spPr>
          <a:xfrm>
            <a:off x="3335400" y="1551963"/>
            <a:ext cx="2473200" cy="38623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ea typeface="Tahoma" panose="020B0604030504040204" pitchFamily="34" charset="0"/>
                <a:cs typeface="Arial" panose="020B0604020202020204" pitchFamily="34" charset="0"/>
              </a:rPr>
              <a:t>Peer</a:t>
            </a:r>
            <a:r>
              <a:rPr lang="en-GB"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200" b="1" dirty="0">
                <a:solidFill>
                  <a:schemeClr val="bg1"/>
                </a:solidFill>
                <a:latin typeface="Arial" panose="020B0604020202020204" pitchFamily="34" charset="0"/>
                <a:ea typeface="Tahoma" panose="020B0604030504040204" pitchFamily="34" charset="0"/>
                <a:cs typeface="Arial" panose="020B0604020202020204" pitchFamily="34" charset="0"/>
              </a:rPr>
              <a:t>exchange</a:t>
            </a:r>
          </a:p>
        </p:txBody>
      </p:sp>
      <p:sp>
        <p:nvSpPr>
          <p:cNvPr id="10" name="Rectangle 9"/>
          <p:cNvSpPr/>
          <p:nvPr/>
        </p:nvSpPr>
        <p:spPr>
          <a:xfrm>
            <a:off x="6006517" y="1551961"/>
            <a:ext cx="2473200" cy="38623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ea typeface="Tahoma" panose="020B0604030504040204" pitchFamily="34" charset="0"/>
                <a:cs typeface="Arial" panose="020B0604020202020204" pitchFamily="34" charset="0"/>
              </a:rPr>
              <a:t>Soft skills acquired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558" y="951908"/>
            <a:ext cx="784000" cy="504000"/>
          </a:xfrm>
          <a:prstGeom prst="rect">
            <a:avLst/>
          </a:prstGeom>
        </p:spPr>
      </p:pic>
      <p:sp>
        <p:nvSpPr>
          <p:cNvPr id="2" name="TextBox 1">
            <a:extLst>
              <a:ext uri="{FF2B5EF4-FFF2-40B4-BE49-F238E27FC236}">
                <a16:creationId xmlns:a16="http://schemas.microsoft.com/office/drawing/2014/main" id="{57BC6C9B-CD92-4E21-A723-C0EFB9F54F75}"/>
              </a:ext>
            </a:extLst>
          </p:cNvPr>
          <p:cNvSpPr txBox="1"/>
          <p:nvPr/>
        </p:nvSpPr>
        <p:spPr>
          <a:xfrm>
            <a:off x="586666" y="2046589"/>
            <a:ext cx="2550817" cy="4339650"/>
          </a:xfrm>
          <a:prstGeom prst="rect">
            <a:avLst/>
          </a:prstGeom>
          <a:noFill/>
        </p:spPr>
        <p:txBody>
          <a:bodyPr wrap="square" rtlCol="0">
            <a:spAutoFit/>
          </a:bodyPr>
          <a:lstStyle/>
          <a:p>
            <a:r>
              <a:rPr lang="en-GB" sz="1200" b="1" dirty="0">
                <a:solidFill>
                  <a:srgbClr val="AD8800"/>
                </a:solidFill>
                <a:latin typeface="Arial" panose="020B0604020202020204" pitchFamily="34" charset="0"/>
                <a:cs typeface="Arial" panose="020B0604020202020204" pitchFamily="34" charset="0"/>
              </a:rPr>
              <a:t>Improved understanding of specialised topics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Financial sector policies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Bank supervision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Forecasting and Policy Analysis System (FPAS)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Monetary Policy</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solidFill>
                  <a:srgbClr val="AD8800"/>
                </a:solidFill>
                <a:latin typeface="Arial" panose="020B0604020202020204" pitchFamily="34" charset="0"/>
                <a:cs typeface="Arial" panose="020B0604020202020204" pitchFamily="34" charset="0"/>
              </a:rPr>
              <a:t>Used in day-to-day operations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Compilation of relevant sectoral statistics e.g. monetary and BOP</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solidFill>
                  <a:srgbClr val="AD8800"/>
                </a:solidFill>
                <a:latin typeface="Arial" panose="020B0604020202020204" pitchFamily="34" charset="0"/>
                <a:cs typeface="Arial" panose="020B0604020202020204" pitchFamily="34" charset="0"/>
              </a:rPr>
              <a:t>Literature used as reading materials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Peer-to-peer lending</a:t>
            </a:r>
          </a:p>
          <a:p>
            <a:endParaRPr lang="en-GB" sz="1200" b="1" dirty="0">
              <a:latin typeface="Arial" panose="020B0604020202020204" pitchFamily="34" charset="0"/>
              <a:cs typeface="Arial" panose="020B0604020202020204" pitchFamily="34" charset="0"/>
            </a:endParaRPr>
          </a:p>
          <a:p>
            <a:r>
              <a:rPr lang="en-US" sz="1200" b="1" dirty="0">
                <a:solidFill>
                  <a:srgbClr val="AD8800"/>
                </a:solidFill>
                <a:latin typeface="Arial" panose="020B0604020202020204" pitchFamily="34" charset="0"/>
                <a:cs typeface="Arial" panose="020B0604020202020204" pitchFamily="34" charset="0"/>
              </a:rPr>
              <a:t>Identified custom solutions </a:t>
            </a:r>
            <a:endParaRPr lang="en-GB" sz="1200" b="1" dirty="0">
              <a:solidFill>
                <a:srgbClr val="AD88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Developed country-specific baseline and alternate scenarios as part of monetary policy discussions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BF9B1F7-7026-40CA-8DD5-2D83F44F91EA}"/>
              </a:ext>
            </a:extLst>
          </p:cNvPr>
          <p:cNvSpPr txBox="1"/>
          <p:nvPr/>
        </p:nvSpPr>
        <p:spPr>
          <a:xfrm>
            <a:off x="3306517" y="2042373"/>
            <a:ext cx="2502083" cy="2862322"/>
          </a:xfrm>
          <a:prstGeom prst="rect">
            <a:avLst/>
          </a:prstGeom>
          <a:noFill/>
        </p:spPr>
        <p:txBody>
          <a:bodyPr wrap="square" rtlCol="0">
            <a:spAutoFit/>
          </a:bodyPr>
          <a:lstStyle/>
          <a:p>
            <a:r>
              <a:rPr lang="en-US" sz="1200" b="1" dirty="0">
                <a:solidFill>
                  <a:srgbClr val="AD8800"/>
                </a:solidFill>
                <a:latin typeface="Arial" panose="020B0604020202020204" pitchFamily="34" charset="0"/>
                <a:cs typeface="Arial" panose="020B0604020202020204" pitchFamily="34" charset="0"/>
              </a:rPr>
              <a:t>Discussed how different economic theories may materialise </a:t>
            </a:r>
            <a:r>
              <a:rPr lang="en-GB" sz="1200" b="1" dirty="0">
                <a:solidFill>
                  <a:srgbClr val="AD88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Monetary policy under different exchange rate regimes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US" sz="1200" b="1" dirty="0">
                <a:solidFill>
                  <a:srgbClr val="AD8800"/>
                </a:solidFill>
                <a:latin typeface="Arial" panose="020B0604020202020204" pitchFamily="34" charset="0"/>
                <a:cs typeface="Arial" panose="020B0604020202020204" pitchFamily="34" charset="0"/>
              </a:rPr>
              <a:t>Gained insights on other country experiences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Microfinance in different countries </a:t>
            </a:r>
          </a:p>
          <a:p>
            <a:endParaRPr lang="en-US" sz="1200" dirty="0">
              <a:latin typeface="Arial" panose="020B0604020202020204" pitchFamily="34" charset="0"/>
              <a:cs typeface="Arial" panose="020B0604020202020204" pitchFamily="34" charset="0"/>
            </a:endParaRPr>
          </a:p>
          <a:p>
            <a:r>
              <a:rPr lang="en-US" sz="1200" b="1" dirty="0">
                <a:solidFill>
                  <a:srgbClr val="AD8800"/>
                </a:solidFill>
                <a:latin typeface="Arial" panose="020B0604020202020204" pitchFamily="34" charset="0"/>
                <a:cs typeface="Arial" panose="020B0604020202020204" pitchFamily="34" charset="0"/>
              </a:rPr>
              <a:t>Used for in-house training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Knowledge shared with team members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C89F7F3-938E-4B45-80B1-0BDBF92348EB}"/>
              </a:ext>
            </a:extLst>
          </p:cNvPr>
          <p:cNvSpPr txBox="1"/>
          <p:nvPr/>
        </p:nvSpPr>
        <p:spPr>
          <a:xfrm>
            <a:off x="6006517" y="2042373"/>
            <a:ext cx="2502083" cy="1938992"/>
          </a:xfrm>
          <a:prstGeom prst="rect">
            <a:avLst/>
          </a:prstGeom>
          <a:noFill/>
        </p:spPr>
        <p:txBody>
          <a:bodyPr wrap="square" rtlCol="0">
            <a:spAutoFit/>
          </a:bodyPr>
          <a:lstStyle/>
          <a:p>
            <a:pPr algn="just"/>
            <a:r>
              <a:rPr lang="en-US" sz="1200" b="1" dirty="0">
                <a:solidFill>
                  <a:srgbClr val="AD8800"/>
                </a:solidFill>
                <a:latin typeface="Arial" panose="020B0604020202020204" pitchFamily="34" charset="0"/>
                <a:cs typeface="Arial" panose="020B0604020202020204" pitchFamily="34" charset="0"/>
              </a:rPr>
              <a:t>Networking</a:t>
            </a:r>
            <a:endParaRPr lang="en-GB" sz="1200" b="1" dirty="0">
              <a:solidFill>
                <a:srgbClr val="AD88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Sought clarifications from peers </a:t>
            </a:r>
            <a:endParaRPr lang="en-GB" sz="1200" dirty="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r>
              <a:rPr lang="en-US" sz="1200" b="1" dirty="0">
                <a:solidFill>
                  <a:srgbClr val="AD8800"/>
                </a:solidFill>
                <a:latin typeface="Arial" panose="020B0604020202020204" pitchFamily="34" charset="0"/>
                <a:cs typeface="Arial" panose="020B0604020202020204" pitchFamily="34" charset="0"/>
              </a:rPr>
              <a:t>Improved internal and external engagements </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Teamworking</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Public speaking skills</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Time management</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Better confidence</a:t>
            </a:r>
          </a:p>
          <a:p>
            <a:pPr marL="171450" indent="-171450" algn="jus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1026" name="Picture 2" descr="Knowledge - Free electronics icons">
            <a:extLst>
              <a:ext uri="{FF2B5EF4-FFF2-40B4-BE49-F238E27FC236}">
                <a16:creationId xmlns:a16="http://schemas.microsoft.com/office/drawing/2014/main" id="{F7214EE7-5753-4FEB-9D47-74FDF436B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663" y="891709"/>
            <a:ext cx="592822" cy="592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sentation Skills png images | PNGEgg">
            <a:extLst>
              <a:ext uri="{FF2B5EF4-FFF2-40B4-BE49-F238E27FC236}">
                <a16:creationId xmlns:a16="http://schemas.microsoft.com/office/drawing/2014/main" id="{584D8622-624D-46A2-B3DF-A0EAD3300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622" y="882478"/>
            <a:ext cx="564989" cy="56498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919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FD1839-2727-41D3-B832-2E10F2890DB2}"/>
              </a:ext>
            </a:extLst>
          </p:cNvPr>
          <p:cNvSpPr txBox="1">
            <a:spLocks/>
          </p:cNvSpPr>
          <p:nvPr/>
        </p:nvSpPr>
        <p:spPr>
          <a:xfrm>
            <a:off x="506695" y="257628"/>
            <a:ext cx="7834379"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Dissemination </a:t>
            </a:r>
            <a:r>
              <a:rPr lang="en-US" sz="2800" cap="none" dirty="0">
                <a:solidFill>
                  <a:srgbClr val="0020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of knowledge gained</a:t>
            </a:r>
          </a:p>
        </p:txBody>
      </p:sp>
      <p:sp>
        <p:nvSpPr>
          <p:cNvPr id="7" name="Content Placeholder 2">
            <a:extLst>
              <a:ext uri="{FF2B5EF4-FFF2-40B4-BE49-F238E27FC236}">
                <a16:creationId xmlns:a16="http://schemas.microsoft.com/office/drawing/2014/main" id="{1009CF69-B9FA-4753-8D3F-A244A4856238}"/>
              </a:ext>
            </a:extLst>
          </p:cNvPr>
          <p:cNvSpPr txBox="1">
            <a:spLocks/>
          </p:cNvSpPr>
          <p:nvPr/>
        </p:nvSpPr>
        <p:spPr>
          <a:xfrm>
            <a:off x="789034" y="1268458"/>
            <a:ext cx="5058092" cy="4944438"/>
          </a:xfrm>
          <a:prstGeom prst="rect">
            <a:avLst/>
          </a:prstGeom>
        </p:spPr>
        <p:txBody>
          <a:bodyPr>
            <a:normAutofit/>
          </a:bodyPr>
          <a:lstStyle>
            <a:lvl1pPr marL="154301" indent="-128585" algn="l" defTabSz="514337" rtl="0" eaLnBrk="1" latinLnBrk="0" hangingPunct="1">
              <a:lnSpc>
                <a:spcPct val="90000"/>
              </a:lnSpc>
              <a:spcBef>
                <a:spcPts val="1013"/>
              </a:spcBef>
              <a:buClr>
                <a:schemeClr val="accent1"/>
              </a:buClr>
              <a:buFont typeface="Arial" pitchFamily="34" charset="0"/>
              <a:buChar char="•"/>
              <a:defRPr sz="1125" kern="1200">
                <a:solidFill>
                  <a:schemeClr val="tx1"/>
                </a:solidFill>
                <a:latin typeface="+mn-lt"/>
                <a:ea typeface="+mn-ea"/>
                <a:cs typeface="+mn-cs"/>
              </a:defRPr>
            </a:lvl1pPr>
            <a:lvl2pPr marL="334319" indent="-128585" algn="l" defTabSz="514337" rtl="0" eaLnBrk="1" latinLnBrk="0" hangingPunct="1">
              <a:lnSpc>
                <a:spcPct val="90000"/>
              </a:lnSpc>
              <a:spcBef>
                <a:spcPts val="563"/>
              </a:spcBef>
              <a:buClr>
                <a:schemeClr val="accent1"/>
              </a:buClr>
              <a:buFont typeface="Arial" pitchFamily="34" charset="0"/>
              <a:buChar char="•"/>
              <a:defRPr sz="1013" kern="1200">
                <a:solidFill>
                  <a:schemeClr val="tx1"/>
                </a:solidFill>
                <a:latin typeface="+mn-lt"/>
                <a:ea typeface="+mn-ea"/>
                <a:cs typeface="+mn-cs"/>
              </a:defRPr>
            </a:lvl2pPr>
            <a:lvl3pPr marL="514337" indent="-128585" algn="l" defTabSz="514337" rtl="0" eaLnBrk="1" latinLnBrk="0" hangingPunct="1">
              <a:lnSpc>
                <a:spcPct val="90000"/>
              </a:lnSpc>
              <a:spcBef>
                <a:spcPts val="450"/>
              </a:spcBef>
              <a:buClr>
                <a:schemeClr val="accent1"/>
              </a:buClr>
              <a:buFont typeface="Arial" pitchFamily="34" charset="0"/>
              <a:buChar char="•"/>
              <a:defRPr sz="900" kern="1200">
                <a:solidFill>
                  <a:schemeClr val="tx1"/>
                </a:solidFill>
                <a:latin typeface="+mn-lt"/>
                <a:ea typeface="+mn-ea"/>
                <a:cs typeface="+mn-cs"/>
              </a:defRPr>
            </a:lvl3pPr>
            <a:lvl4pPr marL="69435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4pPr>
            <a:lvl5pPr marL="874373"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5pPr>
            <a:lvl6pPr marL="10286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6pPr>
            <a:lvl7pPr marL="11829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7pPr>
            <a:lvl8pPr marL="1337277"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8pPr>
            <a:lvl9pPr marL="1491578"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9pPr>
          </a:lstStyle>
          <a:p>
            <a:pPr>
              <a:lnSpc>
                <a:spcPct val="100000"/>
              </a:lnSpc>
              <a:buClr>
                <a:schemeClr val="tx1"/>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Overview of training courses and information gathered are </a:t>
            </a:r>
            <a:r>
              <a:rPr lang="en-US" sz="1200" b="1" dirty="0">
                <a:solidFill>
                  <a:srgbClr val="AD8800"/>
                </a:solidFill>
                <a:latin typeface="Arial" panose="020B0604020202020204" pitchFamily="34" charset="0"/>
                <a:cs typeface="Arial" panose="020B0604020202020204" pitchFamily="34" charset="0"/>
              </a:rPr>
              <a:t>shared with other team members</a:t>
            </a:r>
          </a:p>
          <a:p>
            <a:pPr lvl="2">
              <a:lnSpc>
                <a:spcPct val="100000"/>
              </a:lnSpc>
              <a:buClr>
                <a:schemeClr val="tx1"/>
              </a:buClr>
              <a:buFont typeface="Wingdings" panose="05000000000000000000" pitchFamily="2" charset="2"/>
              <a:buChar char="q"/>
            </a:pPr>
            <a:r>
              <a:rPr lang="en-US" sz="1200" dirty="0">
                <a:latin typeface="Arial" panose="020B0604020202020204" pitchFamily="34" charset="0"/>
                <a:cs typeface="Arial" panose="020B0604020202020204" pitchFamily="34" charset="0"/>
              </a:rPr>
              <a:t> Monetary policy forecast rounds </a:t>
            </a:r>
          </a:p>
          <a:p>
            <a:pPr lvl="2">
              <a:lnSpc>
                <a:spcPct val="100000"/>
              </a:lnSpc>
              <a:buClr>
                <a:schemeClr val="tx1"/>
              </a:buClr>
              <a:buFont typeface="Wingdings" panose="05000000000000000000" pitchFamily="2" charset="2"/>
              <a:buChar char="q"/>
            </a:pPr>
            <a:r>
              <a:rPr lang="en-US" sz="1200" dirty="0">
                <a:latin typeface="Arial" panose="020B0604020202020204" pitchFamily="34" charset="0"/>
                <a:cs typeface="Arial" panose="020B0604020202020204" pitchFamily="34" charset="0"/>
              </a:rPr>
              <a:t> Inputs or guidance provided during technical discussions, may lead to revisions being made to operations or working files</a:t>
            </a:r>
          </a:p>
          <a:p>
            <a:pPr lvl="1">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r>
              <a:rPr lang="en-US" sz="1200" b="1" dirty="0">
                <a:solidFill>
                  <a:srgbClr val="AD8800"/>
                </a:solidFill>
                <a:latin typeface="Arial" panose="020B0604020202020204" pitchFamily="34" charset="0"/>
                <a:cs typeface="Arial" panose="020B0604020202020204" pitchFamily="34" charset="0"/>
              </a:rPr>
              <a:t>Training report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is produced recommending the implementation of new ideas/knowledge derived from the specific courses</a:t>
            </a:r>
          </a:p>
          <a:p>
            <a:pPr>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Knowledge gained is </a:t>
            </a:r>
            <a:r>
              <a:rPr lang="en-US" sz="1200" b="1" dirty="0">
                <a:solidFill>
                  <a:srgbClr val="AD8800"/>
                </a:solidFill>
                <a:latin typeface="Arial" panose="020B0604020202020204" pitchFamily="34" charset="0"/>
                <a:cs typeface="Arial" panose="020B0604020202020204" pitchFamily="34" charset="0"/>
              </a:rPr>
              <a:t>incorporated in internal manuals and/or guidelines</a:t>
            </a:r>
          </a:p>
          <a:p>
            <a:pPr>
              <a:lnSpc>
                <a:spcPct val="100000"/>
              </a:lnSpc>
              <a:buClr>
                <a:schemeClr val="tx1"/>
              </a:buClr>
              <a:buFont typeface="Courier New" panose="02070309020205020404" pitchFamily="49" charset="0"/>
              <a:buChar char="o"/>
            </a:pPr>
            <a:endParaRPr lang="en-US" sz="1200" dirty="0">
              <a:solidFill>
                <a:srgbClr val="AD8800"/>
              </a:solidFill>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Methodologies learned are featured and </a:t>
            </a:r>
            <a:r>
              <a:rPr lang="en-US" sz="1200" b="1" dirty="0">
                <a:solidFill>
                  <a:srgbClr val="AD8800"/>
                </a:solidFill>
                <a:latin typeface="Arial" panose="020B0604020202020204" pitchFamily="34" charset="0"/>
                <a:cs typeface="Arial" panose="020B0604020202020204" pitchFamily="34" charset="0"/>
              </a:rPr>
              <a:t>explained in working papers</a:t>
            </a:r>
          </a:p>
          <a:p>
            <a:pPr>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Country experiences are shared in </a:t>
            </a:r>
            <a:r>
              <a:rPr lang="en-US" sz="1200" b="1" dirty="0">
                <a:solidFill>
                  <a:srgbClr val="AD8800"/>
                </a:solidFill>
                <a:latin typeface="Arial" panose="020B0604020202020204" pitchFamily="34" charset="0"/>
                <a:cs typeface="Arial" panose="020B0604020202020204" pitchFamily="34" charset="0"/>
              </a:rPr>
              <a:t>workshops</a:t>
            </a:r>
          </a:p>
          <a:p>
            <a:pPr lvl="2">
              <a:lnSpc>
                <a:spcPct val="100000"/>
              </a:lnSpc>
              <a:buClr>
                <a:schemeClr val="tx1"/>
              </a:buClr>
              <a:buFont typeface="Wingdings" panose="05000000000000000000" pitchFamily="2" charset="2"/>
              <a:buChar char="q"/>
            </a:pPr>
            <a:r>
              <a:rPr lang="en-US" sz="1200" dirty="0">
                <a:latin typeface="Arial" panose="020B0604020202020204" pitchFamily="34" charset="0"/>
                <a:cs typeface="Arial" panose="020B0604020202020204" pitchFamily="34" charset="0"/>
              </a:rPr>
              <a:t> CBS’ experience on FPAS shared in the ATI Peer-to-Peer Workshop on FPAS</a:t>
            </a:r>
          </a:p>
          <a:p>
            <a:pPr lvl="1">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0442155-3D11-40A3-BC9A-A9E426215562}"/>
              </a:ext>
            </a:extLst>
          </p:cNvPr>
          <p:cNvGrpSpPr/>
          <p:nvPr/>
        </p:nvGrpSpPr>
        <p:grpSpPr>
          <a:xfrm>
            <a:off x="6535547" y="1109067"/>
            <a:ext cx="1044430" cy="4854846"/>
            <a:chOff x="6644604" y="1268458"/>
            <a:chExt cx="1044430" cy="4854846"/>
          </a:xfrm>
        </p:grpSpPr>
        <p:pic>
          <p:nvPicPr>
            <p:cNvPr id="3074" name="Picture 2" descr="Team Members png images | PNGWing">
              <a:extLst>
                <a:ext uri="{FF2B5EF4-FFF2-40B4-BE49-F238E27FC236}">
                  <a16:creationId xmlns:a16="http://schemas.microsoft.com/office/drawing/2014/main" id="{2E9D8D85-20E8-444E-8663-4C58E4198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04" y="1268458"/>
              <a:ext cx="1044429" cy="1044429"/>
            </a:xfrm>
            <a:prstGeom prst="ellipse">
              <a:avLst/>
            </a:prstGeom>
            <a:noFill/>
            <a:extLst>
              <a:ext uri="{909E8E84-426E-40DD-AFC4-6F175D3DCCD1}">
                <a14:hiddenFill xmlns:a14="http://schemas.microsoft.com/office/drawing/2010/main">
                  <a:solidFill>
                    <a:srgbClr val="FFFFFF"/>
                  </a:solidFill>
                </a14:hiddenFill>
              </a:ext>
            </a:extLst>
          </p:spPr>
        </p:pic>
        <p:pic>
          <p:nvPicPr>
            <p:cNvPr id="3082" name="Picture 10" descr="Report Icon png images | PNGWing">
              <a:extLst>
                <a:ext uri="{FF2B5EF4-FFF2-40B4-BE49-F238E27FC236}">
                  <a16:creationId xmlns:a16="http://schemas.microsoft.com/office/drawing/2014/main" id="{3EEF8D50-A10F-42CC-A76C-F7D9E71B1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605" y="3856213"/>
              <a:ext cx="1044429" cy="1044429"/>
            </a:xfrm>
            <a:prstGeom prst="ellipse">
              <a:avLst/>
            </a:prstGeom>
            <a:noFill/>
            <a:extLst>
              <a:ext uri="{909E8E84-426E-40DD-AFC4-6F175D3DCCD1}">
                <a14:hiddenFill xmlns:a14="http://schemas.microsoft.com/office/drawing/2010/main">
                  <a:solidFill>
                    <a:srgbClr val="FFFFFF"/>
                  </a:solidFill>
                </a14:hiddenFill>
              </a:ext>
            </a:extLst>
          </p:spPr>
        </p:pic>
        <p:pic>
          <p:nvPicPr>
            <p:cNvPr id="3084" name="Picture 12" descr="Report Icon PNG Images, Vectors Free Download - Pngtree">
              <a:extLst>
                <a:ext uri="{FF2B5EF4-FFF2-40B4-BE49-F238E27FC236}">
                  <a16:creationId xmlns:a16="http://schemas.microsoft.com/office/drawing/2014/main" id="{F145338E-5F0F-42E4-8424-4D505E429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605" y="2510829"/>
              <a:ext cx="1044429" cy="1044429"/>
            </a:xfrm>
            <a:prstGeom prst="ellipse">
              <a:avLst/>
            </a:prstGeom>
            <a:noFill/>
            <a:extLst>
              <a:ext uri="{909E8E84-426E-40DD-AFC4-6F175D3DCCD1}">
                <a14:hiddenFill xmlns:a14="http://schemas.microsoft.com/office/drawing/2010/main">
                  <a:solidFill>
                    <a:srgbClr val="FFFFFF"/>
                  </a:solidFill>
                </a14:hiddenFill>
              </a:ext>
            </a:extLst>
          </p:spPr>
        </p:pic>
        <p:pic>
          <p:nvPicPr>
            <p:cNvPr id="3086" name="Picture 14" descr="Workshop PNG Images Transparent Free Download | PNGMart">
              <a:extLst>
                <a:ext uri="{FF2B5EF4-FFF2-40B4-BE49-F238E27FC236}">
                  <a16:creationId xmlns:a16="http://schemas.microsoft.com/office/drawing/2014/main" id="{0A75DDEB-0F40-42A7-8591-552298D3B1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4605" y="5027909"/>
              <a:ext cx="1044429" cy="1095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639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FD1839-2727-41D3-B832-2E10F2890DB2}"/>
              </a:ext>
            </a:extLst>
          </p:cNvPr>
          <p:cNvSpPr txBox="1">
            <a:spLocks/>
          </p:cNvSpPr>
          <p:nvPr/>
        </p:nvSpPr>
        <p:spPr>
          <a:xfrm>
            <a:off x="531862" y="743731"/>
            <a:ext cx="7848740"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Importance of ATI training </a:t>
            </a:r>
            <a:r>
              <a:rPr lang="en-US" sz="2800" cap="none" dirty="0">
                <a:solidFill>
                  <a:srgbClr val="0020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as part of CBS’ Capacity Development Strategy</a:t>
            </a:r>
          </a:p>
        </p:txBody>
      </p:sp>
      <p:sp>
        <p:nvSpPr>
          <p:cNvPr id="7" name="Content Placeholder 2">
            <a:extLst>
              <a:ext uri="{FF2B5EF4-FFF2-40B4-BE49-F238E27FC236}">
                <a16:creationId xmlns:a16="http://schemas.microsoft.com/office/drawing/2014/main" id="{1009CF69-B9FA-4753-8D3F-A244A4856238}"/>
              </a:ext>
            </a:extLst>
          </p:cNvPr>
          <p:cNvSpPr txBox="1">
            <a:spLocks/>
          </p:cNvSpPr>
          <p:nvPr/>
        </p:nvSpPr>
        <p:spPr>
          <a:xfrm>
            <a:off x="914869" y="1822750"/>
            <a:ext cx="4319861" cy="4033385"/>
          </a:xfrm>
          <a:prstGeom prst="rect">
            <a:avLst/>
          </a:prstGeom>
        </p:spPr>
        <p:txBody>
          <a:bodyPr>
            <a:normAutofit/>
          </a:bodyPr>
          <a:lstStyle>
            <a:lvl1pPr marL="154301" indent="-128585" algn="l" defTabSz="514337" rtl="0" eaLnBrk="1" latinLnBrk="0" hangingPunct="1">
              <a:lnSpc>
                <a:spcPct val="90000"/>
              </a:lnSpc>
              <a:spcBef>
                <a:spcPts val="1013"/>
              </a:spcBef>
              <a:buClr>
                <a:schemeClr val="accent1"/>
              </a:buClr>
              <a:buFont typeface="Arial" pitchFamily="34" charset="0"/>
              <a:buChar char="•"/>
              <a:defRPr sz="1125" kern="1200">
                <a:solidFill>
                  <a:schemeClr val="tx1"/>
                </a:solidFill>
                <a:latin typeface="+mn-lt"/>
                <a:ea typeface="+mn-ea"/>
                <a:cs typeface="+mn-cs"/>
              </a:defRPr>
            </a:lvl1pPr>
            <a:lvl2pPr marL="334319" indent="-128585" algn="l" defTabSz="514337" rtl="0" eaLnBrk="1" latinLnBrk="0" hangingPunct="1">
              <a:lnSpc>
                <a:spcPct val="90000"/>
              </a:lnSpc>
              <a:spcBef>
                <a:spcPts val="563"/>
              </a:spcBef>
              <a:buClr>
                <a:schemeClr val="accent1"/>
              </a:buClr>
              <a:buFont typeface="Arial" pitchFamily="34" charset="0"/>
              <a:buChar char="•"/>
              <a:defRPr sz="1013" kern="1200">
                <a:solidFill>
                  <a:schemeClr val="tx1"/>
                </a:solidFill>
                <a:latin typeface="+mn-lt"/>
                <a:ea typeface="+mn-ea"/>
                <a:cs typeface="+mn-cs"/>
              </a:defRPr>
            </a:lvl2pPr>
            <a:lvl3pPr marL="514337" indent="-128585" algn="l" defTabSz="514337" rtl="0" eaLnBrk="1" latinLnBrk="0" hangingPunct="1">
              <a:lnSpc>
                <a:spcPct val="90000"/>
              </a:lnSpc>
              <a:spcBef>
                <a:spcPts val="450"/>
              </a:spcBef>
              <a:buClr>
                <a:schemeClr val="accent1"/>
              </a:buClr>
              <a:buFont typeface="Arial" pitchFamily="34" charset="0"/>
              <a:buChar char="•"/>
              <a:defRPr sz="900" kern="1200">
                <a:solidFill>
                  <a:schemeClr val="tx1"/>
                </a:solidFill>
                <a:latin typeface="+mn-lt"/>
                <a:ea typeface="+mn-ea"/>
                <a:cs typeface="+mn-cs"/>
              </a:defRPr>
            </a:lvl3pPr>
            <a:lvl4pPr marL="69435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4pPr>
            <a:lvl5pPr marL="874373"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5pPr>
            <a:lvl6pPr marL="10286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6pPr>
            <a:lvl7pPr marL="11829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7pPr>
            <a:lvl8pPr marL="1337277"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8pPr>
            <a:lvl9pPr marL="1491578"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9pPr>
          </a:lstStyle>
          <a:p>
            <a:pPr algn="just">
              <a:lnSpc>
                <a:spcPct val="10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Trainings focus on areas that are very </a:t>
            </a:r>
            <a:r>
              <a:rPr lang="en-US" sz="1200" b="1" dirty="0">
                <a:solidFill>
                  <a:srgbClr val="AD8800"/>
                </a:solidFill>
                <a:latin typeface="Arial" panose="020B0604020202020204" pitchFamily="34" charset="0"/>
                <a:cs typeface="Arial" panose="020B0604020202020204" pitchFamily="34" charset="0"/>
              </a:rPr>
              <a:t>relevant to our deliverables </a:t>
            </a:r>
            <a:r>
              <a:rPr lang="en-US" sz="1200" dirty="0">
                <a:latin typeface="Arial" panose="020B0604020202020204" pitchFamily="34" charset="0"/>
                <a:cs typeface="Arial" panose="020B0604020202020204" pitchFamily="34" charset="0"/>
              </a:rPr>
              <a:t>e.g. compilation of statistics and policy aspects </a:t>
            </a:r>
          </a:p>
          <a:p>
            <a:pPr lvl="1" algn="just">
              <a:lnSpc>
                <a:spcPct val="100000"/>
              </a:lnSpc>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gn="just">
              <a:lnSpc>
                <a:spcPct val="10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Development tool that can be </a:t>
            </a:r>
            <a:r>
              <a:rPr lang="en-US" sz="1200" b="1" dirty="0">
                <a:solidFill>
                  <a:srgbClr val="AD8800"/>
                </a:solidFill>
                <a:latin typeface="Arial" panose="020B0604020202020204" pitchFamily="34" charset="0"/>
                <a:cs typeface="Arial" panose="020B0604020202020204" pitchFamily="34" charset="0"/>
              </a:rPr>
              <a:t>used across various levels of staff experience </a:t>
            </a:r>
            <a:r>
              <a:rPr lang="en-US" sz="1200" dirty="0">
                <a:latin typeface="Arial" panose="020B0604020202020204" pitchFamily="34" charset="0"/>
                <a:cs typeface="Arial" panose="020B0604020202020204" pitchFamily="34" charset="0"/>
              </a:rPr>
              <a:t>i.e. from entry level and onwards</a:t>
            </a:r>
          </a:p>
          <a:p>
            <a:pPr algn="just">
              <a:lnSpc>
                <a:spcPct val="100000"/>
              </a:lnSpc>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gn="just">
              <a:lnSpc>
                <a:spcPct val="10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Staff who are new to certain roles can </a:t>
            </a:r>
            <a:r>
              <a:rPr lang="en-US" sz="1200" b="1" dirty="0">
                <a:solidFill>
                  <a:srgbClr val="AD8800"/>
                </a:solidFill>
                <a:latin typeface="Arial" panose="020B0604020202020204" pitchFamily="34" charset="0"/>
                <a:cs typeface="Arial" panose="020B0604020202020204" pitchFamily="34" charset="0"/>
              </a:rPr>
              <a:t>gain knowledge </a:t>
            </a:r>
            <a:r>
              <a:rPr lang="en-US" sz="1200" dirty="0">
                <a:latin typeface="Arial" panose="020B0604020202020204" pitchFamily="34" charset="0"/>
                <a:cs typeface="Arial" panose="020B0604020202020204" pitchFamily="34" charset="0"/>
              </a:rPr>
              <a:t>and </a:t>
            </a:r>
            <a:r>
              <a:rPr lang="en-US" sz="1200" b="1" dirty="0">
                <a:solidFill>
                  <a:srgbClr val="AD8800"/>
                </a:solidFill>
                <a:latin typeface="Arial" panose="020B0604020202020204" pitchFamily="34" charset="0"/>
                <a:cs typeface="Arial" panose="020B0604020202020204" pitchFamily="34" charset="0"/>
              </a:rPr>
              <a:t>build capacity </a:t>
            </a:r>
            <a:r>
              <a:rPr lang="en-US" sz="1200" dirty="0">
                <a:latin typeface="Arial" panose="020B0604020202020204" pitchFamily="34" charset="0"/>
                <a:cs typeface="Arial" panose="020B0604020202020204" pitchFamily="34" charset="0"/>
              </a:rPr>
              <a:t>in key areas to better fit their new role</a:t>
            </a:r>
          </a:p>
          <a:p>
            <a:pPr marL="25716" indent="0" algn="just">
              <a:lnSpc>
                <a:spcPct val="100000"/>
              </a:lnSpc>
              <a:buNone/>
            </a:pPr>
            <a:endParaRPr lang="en-US" sz="1200" dirty="0">
              <a:latin typeface="Arial" panose="020B0604020202020204" pitchFamily="34" charset="0"/>
              <a:cs typeface="Arial" panose="020B0604020202020204" pitchFamily="34" charset="0"/>
            </a:endParaRPr>
          </a:p>
          <a:p>
            <a:pPr algn="just">
              <a:lnSpc>
                <a:spcPct val="10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Workshops and seminars which primarily consists of </a:t>
            </a:r>
            <a:r>
              <a:rPr lang="en-US" sz="1200" b="1" dirty="0">
                <a:solidFill>
                  <a:srgbClr val="AD8800"/>
                </a:solidFill>
                <a:latin typeface="Arial" panose="020B0604020202020204" pitchFamily="34" charset="0"/>
                <a:cs typeface="Arial" panose="020B0604020202020204" pitchFamily="34" charset="0"/>
              </a:rPr>
              <a:t>country case studies, provide useful insights</a:t>
            </a:r>
          </a:p>
          <a:p>
            <a:pPr lvl="1">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nSpc>
                <a:spcPct val="100000"/>
              </a:lnSpc>
              <a:buClr>
                <a:schemeClr val="tx1"/>
              </a:buClr>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4DD6CB9-60E0-4E80-80A6-0F7132AF8E99}"/>
              </a:ext>
            </a:extLst>
          </p:cNvPr>
          <p:cNvGrpSpPr/>
          <p:nvPr/>
        </p:nvGrpSpPr>
        <p:grpSpPr>
          <a:xfrm>
            <a:off x="6394839" y="1708054"/>
            <a:ext cx="1103022" cy="3612468"/>
            <a:chOff x="6394839" y="1708054"/>
            <a:chExt cx="1103022" cy="3612468"/>
          </a:xfrm>
        </p:grpSpPr>
        <p:pic>
          <p:nvPicPr>
            <p:cNvPr id="4098" name="Picture 2" descr="Statistics Vector SVG Icon (20) - SVG Repo">
              <a:extLst>
                <a:ext uri="{FF2B5EF4-FFF2-40B4-BE49-F238E27FC236}">
                  <a16:creationId xmlns:a16="http://schemas.microsoft.com/office/drawing/2014/main" id="{7ABFC81D-2C94-4C5B-92DF-10336115A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39" y="1708054"/>
              <a:ext cx="1103022" cy="11030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mployee Experience Icon Images – Browse 14,706 Stock Photos, Vectors, and  Video | Adobe Stock">
              <a:extLst>
                <a:ext uri="{FF2B5EF4-FFF2-40B4-BE49-F238E27FC236}">
                  <a16:creationId xmlns:a16="http://schemas.microsoft.com/office/drawing/2014/main" id="{EC2A085B-8BDD-4308-AE7D-869BE27669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43" t="15663" r="15749" b="10061"/>
            <a:stretch/>
          </p:blipFill>
          <p:spPr bwMode="auto">
            <a:xfrm>
              <a:off x="6465130" y="3110993"/>
              <a:ext cx="962440" cy="11238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nowledge - Free education icons">
              <a:extLst>
                <a:ext uri="{FF2B5EF4-FFF2-40B4-BE49-F238E27FC236}">
                  <a16:creationId xmlns:a16="http://schemas.microsoft.com/office/drawing/2014/main" id="{F2540320-CB19-4B48-9DCE-73ECDFE55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548" y="4408918"/>
              <a:ext cx="911604" cy="9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8443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68931905"/>
              </p:ext>
            </p:extLst>
          </p:nvPr>
        </p:nvGraphicFramePr>
        <p:xfrm>
          <a:off x="1367885" y="1518408"/>
          <a:ext cx="7194397" cy="4202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A1FD1839-2727-41D3-B832-2E10F2890DB2}"/>
              </a:ext>
            </a:extLst>
          </p:cNvPr>
          <p:cNvSpPr txBox="1">
            <a:spLocks/>
          </p:cNvSpPr>
          <p:nvPr/>
        </p:nvSpPr>
        <p:spPr>
          <a:xfrm>
            <a:off x="654810" y="643522"/>
            <a:ext cx="7834379"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AD880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Role </a:t>
            </a:r>
            <a:r>
              <a:rPr lang="en-US" sz="2800" cap="none" dirty="0">
                <a:solidFill>
                  <a:srgbClr val="0020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of hybrid, blended and virtual modes of training</a:t>
            </a:r>
          </a:p>
        </p:txBody>
      </p:sp>
      <p:grpSp>
        <p:nvGrpSpPr>
          <p:cNvPr id="2" name="Group 1">
            <a:extLst>
              <a:ext uri="{FF2B5EF4-FFF2-40B4-BE49-F238E27FC236}">
                <a16:creationId xmlns:a16="http://schemas.microsoft.com/office/drawing/2014/main" id="{15D88D88-199B-447C-A9BA-2F703E3E277A}"/>
              </a:ext>
            </a:extLst>
          </p:cNvPr>
          <p:cNvGrpSpPr/>
          <p:nvPr/>
        </p:nvGrpSpPr>
        <p:grpSpPr>
          <a:xfrm>
            <a:off x="581718" y="2672750"/>
            <a:ext cx="1089233" cy="1894199"/>
            <a:chOff x="464358" y="2538885"/>
            <a:chExt cx="1089233" cy="1894199"/>
          </a:xfrm>
        </p:grpSpPr>
        <p:pic>
          <p:nvPicPr>
            <p:cNvPr id="2050" name="Picture 2" descr="Virtual Meeting Icon Images - Free Download on Freepik">
              <a:extLst>
                <a:ext uri="{FF2B5EF4-FFF2-40B4-BE49-F238E27FC236}">
                  <a16:creationId xmlns:a16="http://schemas.microsoft.com/office/drawing/2014/main" id="{38CF1527-AA18-4FC0-81FF-3837431A50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58" y="2538885"/>
              <a:ext cx="1089233" cy="871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nline Meeting Icon Vector Art, Icons, and Graphics for Free Download">
              <a:extLst>
                <a:ext uri="{FF2B5EF4-FFF2-40B4-BE49-F238E27FC236}">
                  <a16:creationId xmlns:a16="http://schemas.microsoft.com/office/drawing/2014/main" id="{D0FD01E4-F165-4F8C-BAF4-57397AB503D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90" t="13827" r="5309" b="12593"/>
            <a:stretch/>
          </p:blipFill>
          <p:spPr bwMode="auto">
            <a:xfrm>
              <a:off x="601527" y="3636131"/>
              <a:ext cx="952064" cy="7969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6034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FD1839-2727-41D3-B832-2E10F2890DB2}"/>
              </a:ext>
            </a:extLst>
          </p:cNvPr>
          <p:cNvSpPr txBox="1">
            <a:spLocks/>
          </p:cNvSpPr>
          <p:nvPr/>
        </p:nvSpPr>
        <p:spPr>
          <a:xfrm>
            <a:off x="565418" y="374616"/>
            <a:ext cx="7848740" cy="564989"/>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2800" cap="none" dirty="0">
                <a:solidFill>
                  <a:srgbClr val="002060"/>
                </a:solidFill>
                <a:effectLst>
                  <a:outerShdw blurRad="38100" dist="25400" dir="18900000" algn="bl" rotWithShape="0">
                    <a:prstClr val="white">
                      <a:alpha val="80000"/>
                    </a:prstClr>
                  </a:outerShdw>
                </a:effectLst>
                <a:latin typeface="Tahoma" panose="020B0604030504040204" pitchFamily="34" charset="0"/>
                <a:ea typeface="Tahoma" panose="020B0604030504040204" pitchFamily="34" charset="0"/>
                <a:cs typeface="Tahoma" panose="020B0604030504040204" pitchFamily="34" charset="0"/>
              </a:rPr>
              <a:t>Conclusion</a:t>
            </a:r>
          </a:p>
        </p:txBody>
      </p:sp>
      <p:sp>
        <p:nvSpPr>
          <p:cNvPr id="7" name="Content Placeholder 2">
            <a:extLst>
              <a:ext uri="{FF2B5EF4-FFF2-40B4-BE49-F238E27FC236}">
                <a16:creationId xmlns:a16="http://schemas.microsoft.com/office/drawing/2014/main" id="{1009CF69-B9FA-4753-8D3F-A244A4856238}"/>
              </a:ext>
            </a:extLst>
          </p:cNvPr>
          <p:cNvSpPr txBox="1">
            <a:spLocks/>
          </p:cNvSpPr>
          <p:nvPr/>
        </p:nvSpPr>
        <p:spPr>
          <a:xfrm>
            <a:off x="872924" y="1235521"/>
            <a:ext cx="7088227" cy="4033385"/>
          </a:xfrm>
          <a:prstGeom prst="rect">
            <a:avLst/>
          </a:prstGeom>
        </p:spPr>
        <p:txBody>
          <a:bodyPr>
            <a:normAutofit/>
          </a:bodyPr>
          <a:lstStyle>
            <a:lvl1pPr marL="154301" indent="-128585" algn="l" defTabSz="514337" rtl="0" eaLnBrk="1" latinLnBrk="0" hangingPunct="1">
              <a:lnSpc>
                <a:spcPct val="90000"/>
              </a:lnSpc>
              <a:spcBef>
                <a:spcPts val="1013"/>
              </a:spcBef>
              <a:buClr>
                <a:schemeClr val="accent1"/>
              </a:buClr>
              <a:buFont typeface="Arial" pitchFamily="34" charset="0"/>
              <a:buChar char="•"/>
              <a:defRPr sz="1125" kern="1200">
                <a:solidFill>
                  <a:schemeClr val="tx1"/>
                </a:solidFill>
                <a:latin typeface="+mn-lt"/>
                <a:ea typeface="+mn-ea"/>
                <a:cs typeface="+mn-cs"/>
              </a:defRPr>
            </a:lvl1pPr>
            <a:lvl2pPr marL="334319" indent="-128585" algn="l" defTabSz="514337" rtl="0" eaLnBrk="1" latinLnBrk="0" hangingPunct="1">
              <a:lnSpc>
                <a:spcPct val="90000"/>
              </a:lnSpc>
              <a:spcBef>
                <a:spcPts val="563"/>
              </a:spcBef>
              <a:buClr>
                <a:schemeClr val="accent1"/>
              </a:buClr>
              <a:buFont typeface="Arial" pitchFamily="34" charset="0"/>
              <a:buChar char="•"/>
              <a:defRPr sz="1013" kern="1200">
                <a:solidFill>
                  <a:schemeClr val="tx1"/>
                </a:solidFill>
                <a:latin typeface="+mn-lt"/>
                <a:ea typeface="+mn-ea"/>
                <a:cs typeface="+mn-cs"/>
              </a:defRPr>
            </a:lvl2pPr>
            <a:lvl3pPr marL="514337" indent="-128585" algn="l" defTabSz="514337" rtl="0" eaLnBrk="1" latinLnBrk="0" hangingPunct="1">
              <a:lnSpc>
                <a:spcPct val="90000"/>
              </a:lnSpc>
              <a:spcBef>
                <a:spcPts val="450"/>
              </a:spcBef>
              <a:buClr>
                <a:schemeClr val="accent1"/>
              </a:buClr>
              <a:buFont typeface="Arial" pitchFamily="34" charset="0"/>
              <a:buChar char="•"/>
              <a:defRPr sz="900" kern="1200">
                <a:solidFill>
                  <a:schemeClr val="tx1"/>
                </a:solidFill>
                <a:latin typeface="+mn-lt"/>
                <a:ea typeface="+mn-ea"/>
                <a:cs typeface="+mn-cs"/>
              </a:defRPr>
            </a:lvl3pPr>
            <a:lvl4pPr marL="69435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4pPr>
            <a:lvl5pPr marL="874373"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5pPr>
            <a:lvl6pPr marL="10286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6pPr>
            <a:lvl7pPr marL="1182975"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7pPr>
            <a:lvl8pPr marL="1337277"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8pPr>
            <a:lvl9pPr marL="1491578" indent="-128585" algn="l" defTabSz="514337" rtl="0" eaLnBrk="1" latinLnBrk="0" hangingPunct="1">
              <a:lnSpc>
                <a:spcPct val="90000"/>
              </a:lnSpc>
              <a:spcBef>
                <a:spcPts val="450"/>
              </a:spcBef>
              <a:buClr>
                <a:schemeClr val="accent1"/>
              </a:buClr>
              <a:buFont typeface="Arial" pitchFamily="34" charset="0"/>
              <a:buChar char="•"/>
              <a:defRPr sz="788" kern="1200">
                <a:solidFill>
                  <a:schemeClr val="tx1"/>
                </a:solidFill>
                <a:latin typeface="+mn-lt"/>
                <a:ea typeface="+mn-ea"/>
                <a:cs typeface="+mn-cs"/>
              </a:defRPr>
            </a:lvl9pPr>
          </a:lstStyle>
          <a:p>
            <a:pPr marL="0" indent="0" algn="just">
              <a:lnSpc>
                <a:spcPct val="100000"/>
              </a:lnSpc>
              <a:buNone/>
            </a:pPr>
            <a:r>
              <a:rPr lang="en-US" sz="1400" dirty="0">
                <a:latin typeface="Arial" panose="020B0604020202020204" pitchFamily="34" charset="0"/>
                <a:cs typeface="Arial" panose="020B0604020202020204" pitchFamily="34" charset="0"/>
              </a:rPr>
              <a:t>The Central Bank of Seychelles, as well as other institutions and agencies in Seychelles have and continue to benefit from the ATI courses and widespread knowledge and skills of the professionals delivering those training. </a:t>
            </a:r>
          </a:p>
          <a:p>
            <a:pPr marL="0" indent="0" algn="just">
              <a:lnSpc>
                <a:spcPct val="100000"/>
              </a:lnSpc>
              <a:buNone/>
            </a:pPr>
            <a:endParaRPr lang="en-US" sz="1400" dirty="0">
              <a:latin typeface="Arial" panose="020B0604020202020204" pitchFamily="34" charset="0"/>
              <a:cs typeface="Arial" panose="020B0604020202020204" pitchFamily="34" charset="0"/>
            </a:endParaRPr>
          </a:p>
          <a:p>
            <a:pPr marL="0" indent="0" algn="just">
              <a:lnSpc>
                <a:spcPct val="100000"/>
              </a:lnSpc>
              <a:buNone/>
            </a:pPr>
            <a:r>
              <a:rPr lang="en-US" sz="1400" dirty="0">
                <a:latin typeface="Arial" panose="020B0604020202020204" pitchFamily="34" charset="0"/>
                <a:cs typeface="Arial" panose="020B0604020202020204" pitchFamily="34" charset="0"/>
              </a:rPr>
              <a:t>The wealth of knowledge available at ATI through lectures, group sessions and interactions with the facilitators, allows for staff to develop their technical capabilities and skills. </a:t>
            </a:r>
          </a:p>
          <a:p>
            <a:pPr marL="0" indent="0" algn="just">
              <a:lnSpc>
                <a:spcPct val="100000"/>
              </a:lnSpc>
              <a:buNone/>
            </a:pPr>
            <a:endParaRPr lang="en-US" sz="1400" dirty="0">
              <a:latin typeface="Arial" panose="020B0604020202020204" pitchFamily="34" charset="0"/>
              <a:cs typeface="Arial" panose="020B0604020202020204" pitchFamily="34" charset="0"/>
            </a:endParaRPr>
          </a:p>
          <a:p>
            <a:pPr marL="0" indent="0" algn="just">
              <a:lnSpc>
                <a:spcPct val="100000"/>
              </a:lnSpc>
              <a:buNone/>
            </a:pPr>
            <a:r>
              <a:rPr lang="en-US" sz="1400" dirty="0">
                <a:latin typeface="Arial" panose="020B0604020202020204" pitchFamily="34" charset="0"/>
                <a:cs typeface="Arial" panose="020B0604020202020204" pitchFamily="34" charset="0"/>
              </a:rPr>
              <a:t>We look forward to the continuous collaboration and further building of capacity of the staff as the global and local economies continue to develop, something which brings both opportunities and challenges.</a:t>
            </a:r>
          </a:p>
          <a:p>
            <a:pPr lvl="1" algn="just">
              <a:lnSpc>
                <a:spcPct val="100000"/>
              </a:lnSpc>
              <a:buClr>
                <a:schemeClr val="tx1"/>
              </a:buClr>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a:p>
            <a:pPr algn="just">
              <a:lnSpc>
                <a:spcPct val="100000"/>
              </a:lnSpc>
              <a:buClr>
                <a:schemeClr val="tx1"/>
              </a:buClr>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183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90527" y="5135480"/>
            <a:ext cx="82296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small" spc="0" normalizeH="0" baseline="0" noProof="0" dirty="0">
              <a:ln>
                <a:noFill/>
              </a:ln>
              <a:solidFill>
                <a:srgbClr val="003366">
                  <a:lumMod val="75000"/>
                </a:srgbClr>
              </a:solidFill>
              <a:effectLst>
                <a:outerShdw blurRad="38100" dist="25400" dir="18900000" algn="bl" rotWithShape="0">
                  <a:prstClr val="white">
                    <a:alpha val="8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6"/>
          <p:cNvSpPr>
            <a:spLocks noGrp="1"/>
          </p:cNvSpPr>
          <p:nvPr>
            <p:ph type="ctrTitle"/>
          </p:nvPr>
        </p:nvSpPr>
        <p:spPr>
          <a:xfrm>
            <a:off x="733426" y="2246462"/>
            <a:ext cx="7543800" cy="2743200"/>
          </a:xfrm>
        </p:spPr>
        <p:txBody>
          <a:bodyPr>
            <a:normAutofit/>
          </a:bodyPr>
          <a:lstStyle/>
          <a:p>
            <a:pPr algn="ctr"/>
            <a:r>
              <a:rPr lang="en-US" sz="3200" cap="none" dirty="0">
                <a:solidFill>
                  <a:srgbClr val="002060"/>
                </a:solidFill>
                <a:latin typeface="Tahoma" panose="020B0604030504040204" pitchFamily="34" charset="0"/>
                <a:ea typeface="Tahoma" panose="020B0604030504040204" pitchFamily="34" charset="0"/>
                <a:cs typeface="Tahoma" panose="020B0604030504040204" pitchFamily="34" charset="0"/>
              </a:rPr>
              <a:t>Thank you</a:t>
            </a:r>
            <a:br>
              <a:rPr lang="en-US" cap="none" dirty="0">
                <a:solidFill>
                  <a:srgbClr val="B08200"/>
                </a:solidFill>
                <a:latin typeface="Tahoma" panose="020B0604030504040204" pitchFamily="34" charset="0"/>
                <a:ea typeface="Tahoma" panose="020B0604030504040204" pitchFamily="34" charset="0"/>
                <a:cs typeface="Tahoma" panose="020B0604030504040204" pitchFamily="34" charset="0"/>
              </a:rPr>
            </a:br>
            <a:endParaRPr lang="en-GB" dirty="0">
              <a:solidFill>
                <a:srgbClr val="B08200"/>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1" r="1909"/>
          <a:stretch/>
        </p:blipFill>
        <p:spPr bwMode="auto">
          <a:xfrm>
            <a:off x="3589773" y="1850125"/>
            <a:ext cx="1831107" cy="176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56991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Red Line Business 16x9">
  <a:themeElements>
    <a:clrScheme name="Custom 3">
      <a:dk1>
        <a:sysClr val="windowText" lastClr="000000"/>
      </a:dk1>
      <a:lt1>
        <a:sysClr val="window" lastClr="FFFFFF"/>
      </a:lt1>
      <a:dk2>
        <a:srgbClr val="696464"/>
      </a:dk2>
      <a:lt2>
        <a:srgbClr val="E9E5DC"/>
      </a:lt2>
      <a:accent1>
        <a:srgbClr val="002F60"/>
      </a:accent1>
      <a:accent2>
        <a:srgbClr val="003366"/>
      </a:accent2>
      <a:accent3>
        <a:srgbClr val="003366"/>
      </a:accent3>
      <a:accent4>
        <a:srgbClr val="956251"/>
      </a:accent4>
      <a:accent5>
        <a:srgbClr val="918485"/>
      </a:accent5>
      <a:accent6>
        <a:srgbClr val="855D5D"/>
      </a:accent6>
      <a:hlink>
        <a:srgbClr val="CC9900"/>
      </a:hlink>
      <a:folHlink>
        <a:srgbClr val="96A9A9"/>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58082</TotalTime>
  <Words>615</Words>
  <Application>Microsoft Office PowerPoint</Application>
  <PresentationFormat>On-screen Show (4:3)</PresentationFormat>
  <Paragraphs>111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Courier New</vt:lpstr>
      <vt:lpstr>Tahoma</vt:lpstr>
      <vt:lpstr>Wingdings</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Raghavi Naidu</dc:creator>
  <cp:lastModifiedBy>Caroline Abel</cp:lastModifiedBy>
  <cp:revision>1837</cp:revision>
  <cp:lastPrinted>2021-04-26T08:23:51Z</cp:lastPrinted>
  <dcterms:created xsi:type="dcterms:W3CDTF">2020-04-06T07:43:55Z</dcterms:created>
  <dcterms:modified xsi:type="dcterms:W3CDTF">2023-05-31T13:55:47Z</dcterms:modified>
</cp:coreProperties>
</file>