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352" r:id="rId3"/>
    <p:sldId id="359" r:id="rId4"/>
    <p:sldId id="371" r:id="rId5"/>
    <p:sldId id="369" r:id="rId6"/>
    <p:sldId id="370" r:id="rId7"/>
    <p:sldId id="353" r:id="rId8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16C0A5E0-A49A-4A3C-A891-AA8F8C79415F}">
          <p14:sldIdLst>
            <p14:sldId id="256"/>
            <p14:sldId id="352"/>
            <p14:sldId id="359"/>
            <p14:sldId id="371"/>
            <p14:sldId id="369"/>
            <p14:sldId id="370"/>
            <p14:sldId id="35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Vivian Namugambe" initials="VN" lastIdx="1" clrIdx="0"/>
  <p:cmAuthor id="2" name="Senei Molapo" initials="SMolapo" lastIdx="2" clrIdx="1"/>
  <p:cmAuthor id="3" name="pdm" initials="p" lastIdx="14" clrIdx="2">
    <p:extLst>
      <p:ext uri="{19B8F6BF-5375-455C-9EA6-DF929625EA0E}">
        <p15:presenceInfo xmlns:p15="http://schemas.microsoft.com/office/powerpoint/2012/main" userId="pdm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EC2671E-F1E2-4DCE-B0D9-7E980F8A96EE}" v="75" dt="2023-05-22T20:44:11.28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83463" autoAdjust="0"/>
  </p:normalViewPr>
  <p:slideViewPr>
    <p:cSldViewPr>
      <p:cViewPr varScale="1">
        <p:scale>
          <a:sx n="57" d="100"/>
          <a:sy n="57" d="100"/>
        </p:scale>
        <p:origin x="180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sabel Catalano" userId="19eca177b45f224d" providerId="LiveId" clId="{5EC2671E-F1E2-4DCE-B0D9-7E980F8A96EE}"/>
    <pc:docChg chg="undo custSel modSld addSection delSection">
      <pc:chgData name="Isabel Catalano" userId="19eca177b45f224d" providerId="LiveId" clId="{5EC2671E-F1E2-4DCE-B0D9-7E980F8A96EE}" dt="2023-05-22T20:44:11.283" v="1907"/>
      <pc:docMkLst>
        <pc:docMk/>
      </pc:docMkLst>
      <pc:sldChg chg="modSp mod">
        <pc:chgData name="Isabel Catalano" userId="19eca177b45f224d" providerId="LiveId" clId="{5EC2671E-F1E2-4DCE-B0D9-7E980F8A96EE}" dt="2023-05-22T19:37:36.840" v="864" actId="20577"/>
        <pc:sldMkLst>
          <pc:docMk/>
          <pc:sldMk cId="0" sldId="256"/>
        </pc:sldMkLst>
        <pc:spChg chg="mod">
          <ac:chgData name="Isabel Catalano" userId="19eca177b45f224d" providerId="LiveId" clId="{5EC2671E-F1E2-4DCE-B0D9-7E980F8A96EE}" dt="2023-05-22T19:26:19.059" v="830" actId="790"/>
          <ac:spMkLst>
            <pc:docMk/>
            <pc:sldMk cId="0" sldId="256"/>
            <ac:spMk id="3" creationId="{ECBDC6E5-0247-4A4D-8D9E-555BE2D3F52D}"/>
          </ac:spMkLst>
        </pc:spChg>
        <pc:spChg chg="mod">
          <ac:chgData name="Isabel Catalano" userId="19eca177b45f224d" providerId="LiveId" clId="{5EC2671E-F1E2-4DCE-B0D9-7E980F8A96EE}" dt="2023-05-22T19:37:36.840" v="864" actId="20577"/>
          <ac:spMkLst>
            <pc:docMk/>
            <pc:sldMk cId="0" sldId="256"/>
            <ac:spMk id="6" creationId="{ECBDC6E5-0247-4A4D-8D9E-555BE2D3F52D}"/>
          </ac:spMkLst>
        </pc:spChg>
        <pc:spChg chg="mod">
          <ac:chgData name="Isabel Catalano" userId="19eca177b45f224d" providerId="LiveId" clId="{5EC2671E-F1E2-4DCE-B0D9-7E980F8A96EE}" dt="2023-05-22T15:55:40.117" v="670" actId="790"/>
          <ac:spMkLst>
            <pc:docMk/>
            <pc:sldMk cId="0" sldId="256"/>
            <ac:spMk id="5122" creationId="{BF8DB3DE-BEA1-4C7C-8B58-4470E1040A99}"/>
          </ac:spMkLst>
        </pc:spChg>
      </pc:sldChg>
      <pc:sldChg chg="modSp mod">
        <pc:chgData name="Isabel Catalano" userId="19eca177b45f224d" providerId="LiveId" clId="{5EC2671E-F1E2-4DCE-B0D9-7E980F8A96EE}" dt="2023-05-22T20:19:44.147" v="1560" actId="20577"/>
        <pc:sldMkLst>
          <pc:docMk/>
          <pc:sldMk cId="1593309982" sldId="352"/>
        </pc:sldMkLst>
        <pc:spChg chg="mod">
          <ac:chgData name="Isabel Catalano" userId="19eca177b45f224d" providerId="LiveId" clId="{5EC2671E-F1E2-4DCE-B0D9-7E980F8A96EE}" dt="2023-05-22T15:56:03.098" v="707" actId="20577"/>
          <ac:spMkLst>
            <pc:docMk/>
            <pc:sldMk cId="1593309982" sldId="352"/>
            <ac:spMk id="7170" creationId="{64556DC7-068C-4E38-B7D9-C764017CFB7D}"/>
          </ac:spMkLst>
        </pc:spChg>
        <pc:spChg chg="mod">
          <ac:chgData name="Isabel Catalano" userId="19eca177b45f224d" providerId="LiveId" clId="{5EC2671E-F1E2-4DCE-B0D9-7E980F8A96EE}" dt="2023-05-22T20:19:44.147" v="1560" actId="20577"/>
          <ac:spMkLst>
            <pc:docMk/>
            <pc:sldMk cId="1593309982" sldId="352"/>
            <ac:spMk id="14338" creationId="{9534A6D7-6FAC-420E-B613-E7325776DEE2}"/>
          </ac:spMkLst>
        </pc:spChg>
      </pc:sldChg>
      <pc:sldChg chg="modSp mod">
        <pc:chgData name="Isabel Catalano" userId="19eca177b45f224d" providerId="LiveId" clId="{5EC2671E-F1E2-4DCE-B0D9-7E980F8A96EE}" dt="2023-05-22T20:42:55.624" v="1906" actId="313"/>
        <pc:sldMkLst>
          <pc:docMk/>
          <pc:sldMk cId="693023611" sldId="353"/>
        </pc:sldMkLst>
        <pc:spChg chg="mod">
          <ac:chgData name="Isabel Catalano" userId="19eca177b45f224d" providerId="LiveId" clId="{5EC2671E-F1E2-4DCE-B0D9-7E980F8A96EE}" dt="2023-05-22T20:42:55.624" v="1906" actId="313"/>
          <ac:spMkLst>
            <pc:docMk/>
            <pc:sldMk cId="693023611" sldId="353"/>
            <ac:spMk id="14338" creationId="{9534A6D7-6FAC-420E-B613-E7325776DEE2}"/>
          </ac:spMkLst>
        </pc:spChg>
      </pc:sldChg>
      <pc:sldChg chg="modSp mod">
        <pc:chgData name="Isabel Catalano" userId="19eca177b45f224d" providerId="LiveId" clId="{5EC2671E-F1E2-4DCE-B0D9-7E980F8A96EE}" dt="2023-05-22T19:47:10.387" v="1045" actId="20577"/>
        <pc:sldMkLst>
          <pc:docMk/>
          <pc:sldMk cId="1316503365" sldId="359"/>
        </pc:sldMkLst>
        <pc:spChg chg="mod">
          <ac:chgData name="Isabel Catalano" userId="19eca177b45f224d" providerId="LiveId" clId="{5EC2671E-F1E2-4DCE-B0D9-7E980F8A96EE}" dt="2023-05-22T19:41:23.195" v="904" actId="14100"/>
          <ac:spMkLst>
            <pc:docMk/>
            <pc:sldMk cId="1316503365" sldId="359"/>
            <ac:spMk id="7170" creationId="{64556DC7-068C-4E38-B7D9-C764017CFB7D}"/>
          </ac:spMkLst>
        </pc:spChg>
        <pc:spChg chg="mod">
          <ac:chgData name="Isabel Catalano" userId="19eca177b45f224d" providerId="LiveId" clId="{5EC2671E-F1E2-4DCE-B0D9-7E980F8A96EE}" dt="2023-05-22T19:47:10.387" v="1045" actId="20577"/>
          <ac:spMkLst>
            <pc:docMk/>
            <pc:sldMk cId="1316503365" sldId="359"/>
            <ac:spMk id="14338" creationId="{9534A6D7-6FAC-420E-B613-E7325776DEE2}"/>
          </ac:spMkLst>
        </pc:spChg>
      </pc:sldChg>
      <pc:sldChg chg="delSp modSp mod">
        <pc:chgData name="Isabel Catalano" userId="19eca177b45f224d" providerId="LiveId" clId="{5EC2671E-F1E2-4DCE-B0D9-7E980F8A96EE}" dt="2023-05-22T20:38:22.208" v="1853" actId="255"/>
        <pc:sldMkLst>
          <pc:docMk/>
          <pc:sldMk cId="2267954192" sldId="369"/>
        </pc:sldMkLst>
        <pc:spChg chg="mod">
          <ac:chgData name="Isabel Catalano" userId="19eca177b45f224d" providerId="LiveId" clId="{5EC2671E-F1E2-4DCE-B0D9-7E980F8A96EE}" dt="2023-05-22T20:19:26.503" v="1549" actId="6549"/>
          <ac:spMkLst>
            <pc:docMk/>
            <pc:sldMk cId="2267954192" sldId="369"/>
            <ac:spMk id="7170" creationId="{64556DC7-068C-4E38-B7D9-C764017CFB7D}"/>
          </ac:spMkLst>
        </pc:spChg>
        <pc:spChg chg="del">
          <ac:chgData name="Isabel Catalano" userId="19eca177b45f224d" providerId="LiveId" clId="{5EC2671E-F1E2-4DCE-B0D9-7E980F8A96EE}" dt="2023-05-22T20:24:52.498" v="1654" actId="478"/>
          <ac:spMkLst>
            <pc:docMk/>
            <pc:sldMk cId="2267954192" sldId="369"/>
            <ac:spMk id="7172" creationId="{ED6929F9-88B8-4B47-888F-981C6F9E47D9}"/>
          </ac:spMkLst>
        </pc:spChg>
        <pc:spChg chg="mod">
          <ac:chgData name="Isabel Catalano" userId="19eca177b45f224d" providerId="LiveId" clId="{5EC2671E-F1E2-4DCE-B0D9-7E980F8A96EE}" dt="2023-05-22T20:38:22.208" v="1853" actId="255"/>
          <ac:spMkLst>
            <pc:docMk/>
            <pc:sldMk cId="2267954192" sldId="369"/>
            <ac:spMk id="14338" creationId="{9534A6D7-6FAC-420E-B613-E7325776DEE2}"/>
          </ac:spMkLst>
        </pc:spChg>
      </pc:sldChg>
      <pc:sldChg chg="modSp mod">
        <pc:chgData name="Isabel Catalano" userId="19eca177b45f224d" providerId="LiveId" clId="{5EC2671E-F1E2-4DCE-B0D9-7E980F8A96EE}" dt="2023-05-22T20:42:18.897" v="1903" actId="20577"/>
        <pc:sldMkLst>
          <pc:docMk/>
          <pc:sldMk cId="2645408803" sldId="370"/>
        </pc:sldMkLst>
        <pc:spChg chg="mod">
          <ac:chgData name="Isabel Catalano" userId="19eca177b45f224d" providerId="LiveId" clId="{5EC2671E-F1E2-4DCE-B0D9-7E980F8A96EE}" dt="2023-05-22T20:39:49.232" v="1865" actId="20577"/>
          <ac:spMkLst>
            <pc:docMk/>
            <pc:sldMk cId="2645408803" sldId="370"/>
            <ac:spMk id="7170" creationId="{64556DC7-068C-4E38-B7D9-C764017CFB7D}"/>
          </ac:spMkLst>
        </pc:spChg>
        <pc:spChg chg="mod">
          <ac:chgData name="Isabel Catalano" userId="19eca177b45f224d" providerId="LiveId" clId="{5EC2671E-F1E2-4DCE-B0D9-7E980F8A96EE}" dt="2023-05-22T20:42:18.897" v="1903" actId="20577"/>
          <ac:spMkLst>
            <pc:docMk/>
            <pc:sldMk cId="2645408803" sldId="370"/>
            <ac:spMk id="14338" creationId="{9534A6D7-6FAC-420E-B613-E7325776DEE2}"/>
          </ac:spMkLst>
        </pc:spChg>
      </pc:sldChg>
      <pc:sldChg chg="modSp mod">
        <pc:chgData name="Isabel Catalano" userId="19eca177b45f224d" providerId="LiveId" clId="{5EC2671E-F1E2-4DCE-B0D9-7E980F8A96EE}" dt="2023-05-22T20:44:11.283" v="1907"/>
        <pc:sldMkLst>
          <pc:docMk/>
          <pc:sldMk cId="2288080039" sldId="371"/>
        </pc:sldMkLst>
        <pc:spChg chg="mod">
          <ac:chgData name="Isabel Catalano" userId="19eca177b45f224d" providerId="LiveId" clId="{5EC2671E-F1E2-4DCE-B0D9-7E980F8A96EE}" dt="2023-05-22T19:48:22.335" v="1068" actId="20577"/>
          <ac:spMkLst>
            <pc:docMk/>
            <pc:sldMk cId="2288080039" sldId="371"/>
            <ac:spMk id="7170" creationId="{64556DC7-068C-4E38-B7D9-C764017CFB7D}"/>
          </ac:spMkLst>
        </pc:spChg>
        <pc:spChg chg="mod">
          <ac:chgData name="Isabel Catalano" userId="19eca177b45f224d" providerId="LiveId" clId="{5EC2671E-F1E2-4DCE-B0D9-7E980F8A96EE}" dt="2023-05-22T19:51:15.408" v="1218" actId="313"/>
          <ac:spMkLst>
            <pc:docMk/>
            <pc:sldMk cId="2288080039" sldId="371"/>
            <ac:spMk id="14338" creationId="{9534A6D7-6FAC-420E-B613-E7325776DEE2}"/>
          </ac:spMkLst>
        </pc:spChg>
        <pc:graphicFrameChg chg="mod modGraphic">
          <ac:chgData name="Isabel Catalano" userId="19eca177b45f224d" providerId="LiveId" clId="{5EC2671E-F1E2-4DCE-B0D9-7E980F8A96EE}" dt="2023-05-22T20:44:11.283" v="1907"/>
          <ac:graphicFrameMkLst>
            <pc:docMk/>
            <pc:sldMk cId="2288080039" sldId="371"/>
            <ac:graphicFrameMk id="2" creationId="{2EF3BBDD-A0D4-6D64-C13F-385A6B6DC8C5}"/>
          </ac:graphicFrameMkLst>
        </pc:graphicFrame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D17E0D1-6C00-48BF-986C-952F27CA3C5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8604" cy="4667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endParaRPr lang="en-ZW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AE5B626-B595-4154-B16C-13F5B0F6270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0159" y="1"/>
            <a:ext cx="3038604" cy="4667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fld id="{B78AEEF3-3148-4F25-84BD-D79E80DB3ABB}" type="datetimeFigureOut">
              <a:rPr lang="en-ZW"/>
              <a:pPr>
                <a:defRPr/>
              </a:pPr>
              <a:t>22/5/2023</a:t>
            </a:fld>
            <a:endParaRPr lang="en-ZW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8DDD7EC-0997-4F15-B85C-982544FDD29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29648"/>
            <a:ext cx="3038604" cy="46675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endParaRPr lang="en-ZW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7B97E33-0883-4F95-88F9-3F44A2DA2C7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0159" y="8829648"/>
            <a:ext cx="3038604" cy="46675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16E6C4C-C9A1-44D0-98C3-C53D2CC815AC}" type="slidenum">
              <a:rPr lang="en-ZW" altLang="en-US"/>
              <a:pPr/>
              <a:t>‹#›</a:t>
            </a:fld>
            <a:endParaRPr lang="en-ZW" altLang="en-US"/>
          </a:p>
        </p:txBody>
      </p:sp>
    </p:spTree>
    <p:extLst>
      <p:ext uri="{BB962C8B-B14F-4D97-AF65-F5344CB8AC3E}">
        <p14:creationId xmlns:p14="http://schemas.microsoft.com/office/powerpoint/2010/main" val="33068273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95DC8B5-7680-47D5-AA01-334510D2A44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8604" cy="4667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D0C725B-F596-4A6D-A62F-9006DA05EB20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970159" y="1"/>
            <a:ext cx="3038604" cy="4667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fld id="{751A9FF2-38C4-4821-A91F-B65038DA3616}" type="datetimeFigureOut">
              <a:rPr lang="en-US"/>
              <a:pPr>
                <a:defRPr/>
              </a:pPr>
              <a:t>5/22/2023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827AB9F9-2EC1-40D6-8EFC-3827D610708F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ADFB5A55-51E7-488E-9727-2C116660381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00713" y="4474283"/>
            <a:ext cx="5608975" cy="365969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F1D8BC9-EED8-42B1-8E4A-3E82380BB10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829648"/>
            <a:ext cx="3038604" cy="46675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AD6EDBD-F715-40E8-8F4C-3C05B7D1369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970159" y="8829648"/>
            <a:ext cx="3038604" cy="46675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1282147-19AC-4089-A486-411462B5E0E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8784527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>
            <a:extLst>
              <a:ext uri="{FF2B5EF4-FFF2-40B4-BE49-F238E27FC236}">
                <a16:creationId xmlns:a16="http://schemas.microsoft.com/office/drawing/2014/main" id="{E063971D-552D-4DD9-A1F2-35FF4058F32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Notes Placeholder 2">
            <a:extLst>
              <a:ext uri="{FF2B5EF4-FFF2-40B4-BE49-F238E27FC236}">
                <a16:creationId xmlns:a16="http://schemas.microsoft.com/office/drawing/2014/main" id="{A631C5C9-F8E7-4863-AEDA-A23FEFAC354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ZW" altLang="en-US"/>
          </a:p>
        </p:txBody>
      </p:sp>
      <p:sp>
        <p:nvSpPr>
          <p:cNvPr id="6148" name="Slide Number Placeholder 3">
            <a:extLst>
              <a:ext uri="{FF2B5EF4-FFF2-40B4-BE49-F238E27FC236}">
                <a16:creationId xmlns:a16="http://schemas.microsoft.com/office/drawing/2014/main" id="{BFF3DE1A-9A92-436D-8CE4-CA06538A0C7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fld id="{8837EB5C-2108-4DE0-A9D8-5455375A2004}" type="slidenum">
              <a:rPr lang="en-US" altLang="en-US"/>
              <a:pPr/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227287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2CD841-0119-4DD1-A6C3-AB7AB6BB31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61EC29-F60B-4D7D-812E-E080E850B6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1D914B-F864-47A0-949A-203640562B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8F39A6-4C71-4F25-B3D5-1598A8F9F85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091933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49CC6F-0353-4811-BED0-66CAEDB579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4820A4-855C-4BC4-94C1-B33D6A9765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27868E-EDAE-4118-B1C6-1AF1CBAFD2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BEFD83-BA02-41A9-BA9B-DD169013DD1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728618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1754D7-7217-4A4C-A78A-86E348821B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D6A4CD-D9B9-46C1-96F6-E69DC7657A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84B39B-F225-4D6D-8CB2-C003841639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C3DE1E-729C-4274-9467-DE9C3D3B01A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13504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99D4C1-CC26-4756-B595-90AA493562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0E8E88-ABA9-4D80-8C7B-A242808486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23B495-A445-471C-8A3A-CCE8930A21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9DC923-4D04-420F-900A-025271DDC96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42514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2C8CD4-E0F8-468A-AB92-9A92D706D5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C65BE5-383F-475E-B6F3-B4B873E51E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B0E705-0893-4155-906A-35607FA206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6AA0E4-E2A4-41FE-B4DC-A04B931C041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64988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1D749F54-3FC5-4B6E-B7B5-6975CAD0D1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98A5A69-362B-4407-84C6-E47571D38F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008422E2-3D4C-40C3-B788-189223703D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A01695-CD5D-4146-9D37-C1CFE3D244F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170494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D5A9DA3A-DB96-4866-A5D1-83D0AEFCFD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F2FE4B4-6F06-4FC6-9CDA-3BFDCD4561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ED694B7-0B42-4850-96F2-A7C0E31164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FEF5D2-36E5-4B35-BA3B-773FDA68F5A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828383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A535CC80-5B18-4FC7-9A85-06DC0F30FE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C9D77F38-5A93-4CF4-B49A-AAEFD15C74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F7047BB8-9CE6-446B-A826-BED330A102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728510-4F61-4510-B8A6-1CCA029CD09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66714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CF0CCC19-0345-465A-9523-C258AB37EA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25A109B2-95C2-45FA-9C1F-1D25C2792C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7680B3B9-43C9-449C-A93E-73D10ABC9F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2180BC-EA33-421E-9B4E-D3A81AB3788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063874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5C4BFCC2-CDFC-4C96-A404-21A14D2720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83AAC27-EDED-4157-A700-847E32E625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64908EA-764E-4805-8619-B12087BA22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0D2850-4759-4EFA-A194-07C0837C07A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339955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43698F9C-DF1C-44BE-8723-A35FE0A867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F4422D9-74E9-4BCF-A5D8-E20A20A734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EEE38C36-E601-4035-BFA6-A0A11596D5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996EF0-8293-4080-AD49-ED4E0AAF919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037588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1CC1FCFB-2C4F-4C18-AAEF-2A50DBE85FFF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E47C5E6C-B786-4DA6-A800-46ACE028147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1439C9-6F61-4763-82C5-ACFF1FC381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ea typeface="MS PGothic" panose="020B0600070205080204" pitchFamily="34" charset="-128"/>
                <a:cs typeface="Arial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4B1E40-0AC7-46ED-AAC6-4436ECD709D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F4678E-C845-4B4E-AB84-795B582AC22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fld id="{5BB20C4F-D776-432E-AE88-5D918F824046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anose="020B0600070205080204" pitchFamily="34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anose="020B0600070205080204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anose="020B0600070205080204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anose="020B0600070205080204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anose="020B0600070205080204" pitchFamily="34" charset="-128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>
            <a:extLst>
              <a:ext uri="{FF2B5EF4-FFF2-40B4-BE49-F238E27FC236}">
                <a16:creationId xmlns:a16="http://schemas.microsoft.com/office/drawing/2014/main" id="{BF8DB3DE-BEA1-4C7C-8B58-4470E1040A9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91886" y="1295400"/>
            <a:ext cx="8371114" cy="1295400"/>
          </a:xfrm>
        </p:spPr>
        <p:txBody>
          <a:bodyPr/>
          <a:lstStyle/>
          <a:p>
            <a:pPr marL="82550"/>
            <a:br>
              <a:rPr lang="en-ZW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PT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COMUNICAÇÃO DO MEFMI NA 10</a:t>
            </a:r>
            <a:r>
              <a:rPr lang="pt-PT" altLang="en-US" sz="28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pt-PT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REUNIÃO DO COMITÉ DIRECTOR DO </a:t>
            </a:r>
            <a:r>
              <a:rPr lang="pt-PT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ATI</a:t>
            </a:r>
            <a:b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alt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CBDC6E5-0247-4A4D-8D9E-555BE2D3F52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4800" y="3276600"/>
            <a:ext cx="8458200" cy="1752600"/>
          </a:xfrm>
        </p:spPr>
        <p:txBody>
          <a:bodyPr rtlCol="0">
            <a:normAutofit/>
          </a:bodyPr>
          <a:lstStyle/>
          <a:p>
            <a:pPr eaLnBrk="1" fontAlgn="auto" hangingPunct="1">
              <a:lnSpc>
                <a:spcPct val="150000"/>
              </a:lnSpc>
              <a:spcAft>
                <a:spcPts val="0"/>
              </a:spcAft>
              <a:defRPr/>
            </a:pPr>
            <a:r>
              <a:rPr lang="pt-PT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Apresentada por</a:t>
            </a:r>
          </a:p>
          <a:p>
            <a:pPr eaLnBrk="1" fontAlgn="auto" hangingPunct="1">
              <a:lnSpc>
                <a:spcPct val="150000"/>
              </a:lnSpc>
              <a:spcAft>
                <a:spcPts val="0"/>
              </a:spcAft>
              <a:defRPr/>
            </a:pPr>
            <a:r>
              <a:rPr lang="pt-PT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Dr. </a:t>
            </a:r>
            <a:r>
              <a:rPr lang="pt-PT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Sehliselo</a:t>
            </a:r>
            <a:r>
              <a:rPr lang="pt-PT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PT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Mpofu</a:t>
            </a:r>
            <a:endParaRPr lang="pt-PT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ECBDC6E5-0247-4A4D-8D9E-555BE2D3F52D}"/>
              </a:ext>
            </a:extLst>
          </p:cNvPr>
          <p:cNvSpPr txBox="1">
            <a:spLocks/>
          </p:cNvSpPr>
          <p:nvPr/>
        </p:nvSpPr>
        <p:spPr bwMode="auto">
          <a:xfrm>
            <a:off x="990600" y="5257800"/>
            <a:ext cx="71628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 lnSpcReduction="10000"/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panose="020B0600070205080204" pitchFamily="34" charset="-128"/>
                <a:cs typeface="ＭＳ Ｐゴシック" charset="0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panose="020B0600070205080204" pitchFamily="34" charset="-128"/>
                <a:cs typeface="+mn-cs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panose="020B0600070205080204" pitchFamily="34" charset="-128"/>
                <a:cs typeface="+mn-cs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panose="020B0600070205080204" pitchFamily="34" charset="-128"/>
                <a:cs typeface="+mn-cs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panose="020B0600070205080204" pitchFamily="34" charset="-128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fontAlgn="auto" hangingPunct="1">
              <a:lnSpc>
                <a:spcPct val="150000"/>
              </a:lnSpc>
              <a:spcAft>
                <a:spcPts val="0"/>
              </a:spcAft>
              <a:defRPr/>
            </a:pPr>
            <a:r>
              <a:rPr lang="pt-PT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 de Junho de 2023 </a:t>
            </a:r>
          </a:p>
          <a:p>
            <a:pPr eaLnBrk="1" fontAlgn="auto" hangingPunct="1">
              <a:lnSpc>
                <a:spcPct val="150000"/>
              </a:lnSpc>
              <a:spcAft>
                <a:spcPts val="0"/>
              </a:spcAft>
              <a:defRPr/>
            </a:pPr>
            <a:r>
              <a:rPr lang="pt-PT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Modo de apresentação - Híbrido 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US" sz="240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64556DC7-068C-4E38-B7D9-C764017CFB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91400" y="152400"/>
            <a:ext cx="1524000" cy="457200"/>
          </a:xfrm>
        </p:spPr>
        <p:txBody>
          <a:bodyPr/>
          <a:lstStyle/>
          <a:p>
            <a:pPr eaLnBrk="1" hangingPunct="1"/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Estrutura</a:t>
            </a:r>
            <a:endParaRPr lang="en-US" alt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338" name="Content Placeholder 2">
            <a:extLst>
              <a:ext uri="{FF2B5EF4-FFF2-40B4-BE49-F238E27FC236}">
                <a16:creationId xmlns:a16="http://schemas.microsoft.com/office/drawing/2014/main" id="{9534A6D7-6FAC-420E-B613-E7325776DE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295400"/>
            <a:ext cx="8534400" cy="5562600"/>
          </a:xfrm>
        </p:spPr>
        <p:txBody>
          <a:bodyPr/>
          <a:lstStyle/>
          <a:p>
            <a:pPr marL="457200" indent="-457200" eaLnBrk="1" hangingPunct="1">
              <a:lnSpc>
                <a:spcPct val="150000"/>
              </a:lnSpc>
              <a:buFont typeface="+mj-lt"/>
              <a:buAutoNum type="arabicParenR"/>
              <a:defRPr/>
            </a:pPr>
            <a:r>
              <a:rPr lang="pt-PT" altLang="en-US" sz="2200" dirty="0">
                <a:latin typeface="Times New Roman" panose="02020603050405020304" pitchFamily="18" charset="0"/>
                <a:ea typeface="MS PGothic" pitchFamily="34" charset="-128"/>
                <a:cs typeface="Times New Roman" panose="02020603050405020304" pitchFamily="18" charset="0"/>
              </a:rPr>
              <a:t>Acerca do MEFMI</a:t>
            </a:r>
          </a:p>
          <a:p>
            <a:pPr marL="457200" indent="-457200" eaLnBrk="1" hangingPunct="1">
              <a:lnSpc>
                <a:spcPct val="150000"/>
              </a:lnSpc>
              <a:buFont typeface="+mj-lt"/>
              <a:buAutoNum type="arabicParenR"/>
              <a:defRPr/>
            </a:pPr>
            <a:r>
              <a:rPr lang="pt-PT" sz="2200" dirty="0">
                <a:solidFill>
                  <a:srgbClr val="24242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Colaboração ATI-MEFMI e FMI-</a:t>
            </a:r>
            <a:r>
              <a:rPr lang="pt-PT" sz="2200" dirty="0">
                <a:solidFill>
                  <a:srgbClr val="24242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MEFMI </a:t>
            </a:r>
            <a:r>
              <a:rPr lang="pt-PT" sz="2200" dirty="0">
                <a:solidFill>
                  <a:srgbClr val="24242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no domínio da formação</a:t>
            </a:r>
            <a:endParaRPr lang="pt-PT" sz="2200" dirty="0">
              <a:solidFill>
                <a:srgbClr val="242424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indent="-457200" eaLnBrk="1" hangingPunct="1">
              <a:lnSpc>
                <a:spcPct val="150000"/>
              </a:lnSpc>
              <a:buFont typeface="+mj-lt"/>
              <a:buAutoNum type="arabicParenR"/>
              <a:defRPr/>
            </a:pPr>
            <a:r>
              <a:rPr lang="pt-PT" sz="2200" dirty="0">
                <a:solidFill>
                  <a:srgbClr val="24242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De que forma a colaboração e as acções de reforço de capacidades proporcionadas pelo ATI (e pelo FMI em geral) se enquadram na estratégia global do MEFM (complementaridades, exemplos)</a:t>
            </a:r>
            <a:endParaRPr lang="pt-PT" sz="2200" dirty="0">
              <a:solidFill>
                <a:srgbClr val="242424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indent="-457200" eaLnBrk="1" hangingPunct="1">
              <a:lnSpc>
                <a:spcPct val="150000"/>
              </a:lnSpc>
              <a:buFont typeface="+mj-lt"/>
              <a:buAutoNum type="arabicParenR"/>
              <a:defRPr/>
            </a:pPr>
            <a:r>
              <a:rPr lang="pt-PT" sz="2200" dirty="0">
                <a:solidFill>
                  <a:srgbClr val="24242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Como o ATI e o MEFMI podem melhorar a colaboração existente e o que o ATI pode fazer para viabilizar essa colaboração no futuro.</a:t>
            </a:r>
            <a:endParaRPr lang="pt-PT" altLang="en-US" sz="2200" dirty="0">
              <a:highlight>
                <a:srgbClr val="FFFF00"/>
              </a:highlight>
              <a:latin typeface="Times New Roman" panose="02020603050405020304" pitchFamily="18" charset="0"/>
              <a:ea typeface="MS PGothic" pitchFamily="34" charset="-128"/>
              <a:cs typeface="Times New Roman" panose="02020603050405020304" pitchFamily="18" charset="0"/>
            </a:endParaRPr>
          </a:p>
          <a:p>
            <a:pPr marL="457200" indent="-457200" eaLnBrk="1" hangingPunct="1">
              <a:lnSpc>
                <a:spcPct val="150000"/>
              </a:lnSpc>
              <a:buFont typeface="+mj-lt"/>
              <a:buAutoNum type="arabicParenR"/>
              <a:defRPr/>
            </a:pPr>
            <a:r>
              <a:rPr lang="pt-PT" altLang="en-US" sz="2200" dirty="0">
                <a:latin typeface="Times New Roman" panose="02020603050405020304" pitchFamily="18" charset="0"/>
                <a:ea typeface="MS PGothic" pitchFamily="34" charset="-128"/>
                <a:cs typeface="Times New Roman" panose="02020603050405020304" pitchFamily="18" charset="0"/>
              </a:rPr>
              <a:t>Conclusão</a:t>
            </a:r>
            <a:r>
              <a:rPr lang="en-US" altLang="en-US" sz="2200" dirty="0">
                <a:latin typeface="Times New Roman" panose="02020603050405020304" pitchFamily="18" charset="0"/>
                <a:ea typeface="MS PGothic" pitchFamily="34" charset="-128"/>
                <a:cs typeface="Times New Roman" panose="02020603050405020304" pitchFamily="18" charset="0"/>
              </a:rPr>
              <a:t>  </a:t>
            </a:r>
          </a:p>
          <a:p>
            <a:pPr marL="457200" indent="-457200" eaLnBrk="1" hangingPunct="1">
              <a:buFont typeface="+mj-lt"/>
              <a:buAutoNum type="arabicParenR"/>
              <a:defRPr/>
            </a:pPr>
            <a:endParaRPr lang="en-US" altLang="en-US" sz="2400" dirty="0">
              <a:latin typeface="Times New Roman" panose="02020603050405020304" pitchFamily="18" charset="0"/>
              <a:ea typeface="MS PGothic" pitchFamily="34" charset="-128"/>
              <a:cs typeface="Times New Roman" panose="02020603050405020304" pitchFamily="18" charset="0"/>
            </a:endParaRPr>
          </a:p>
        </p:txBody>
      </p:sp>
      <p:sp>
        <p:nvSpPr>
          <p:cNvPr id="7172" name="Slide Number Placeholder 2">
            <a:extLst>
              <a:ext uri="{FF2B5EF4-FFF2-40B4-BE49-F238E27FC236}">
                <a16:creationId xmlns:a16="http://schemas.microsoft.com/office/drawing/2014/main" id="{ED6929F9-88B8-4B47-888F-981C6F9E4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0AD991C-1877-4DF4-9A46-E65A4BE2FAB0}" type="slidenum">
              <a:rPr lang="en-US" altLang="en-U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 dirty="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33099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64556DC7-068C-4E38-B7D9-C764017CFB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0" y="152400"/>
            <a:ext cx="3048000" cy="4572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z="2400" b="1" dirty="0" err="1">
                <a:latin typeface="Times New Roman" panose="02020603050405020304" pitchFamily="18" charset="0"/>
                <a:ea typeface="MS PGothic" pitchFamily="34" charset="-128"/>
                <a:cs typeface="Times New Roman" panose="02020603050405020304" pitchFamily="18" charset="0"/>
              </a:rPr>
              <a:t>Acerca</a:t>
            </a:r>
            <a:r>
              <a:rPr lang="en-US" altLang="en-US" sz="2400" b="1" dirty="0">
                <a:latin typeface="Times New Roman" panose="02020603050405020304" pitchFamily="18" charset="0"/>
                <a:ea typeface="MS PGothic" pitchFamily="34" charset="-128"/>
                <a:cs typeface="Times New Roman" panose="02020603050405020304" pitchFamily="18" charset="0"/>
              </a:rPr>
              <a:t> do MEFMI</a:t>
            </a:r>
          </a:p>
        </p:txBody>
      </p:sp>
      <p:sp>
        <p:nvSpPr>
          <p:cNvPr id="14338" name="Content Placeholder 2">
            <a:extLst>
              <a:ext uri="{FF2B5EF4-FFF2-40B4-BE49-F238E27FC236}">
                <a16:creationId xmlns:a16="http://schemas.microsoft.com/office/drawing/2014/main" id="{9534A6D7-6FAC-420E-B613-E7325776DE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6700" y="1363133"/>
            <a:ext cx="8610600" cy="5486400"/>
          </a:xfrm>
        </p:spPr>
        <p:txBody>
          <a:bodyPr/>
          <a:lstStyle/>
          <a:p>
            <a:pPr algn="just" eaLnBrk="1" hangingPunct="1">
              <a:defRPr/>
            </a:pPr>
            <a:r>
              <a:rPr lang="pt-P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Instituto de Gestão Macroeconómica e Financeira da África Oriental e Austral (MEFMI) consiste numa instituição de capacitação, com 14 países membros na África Oriental e Austral</a:t>
            </a:r>
          </a:p>
          <a:p>
            <a:pPr algn="just" eaLnBrk="1" hangingPunct="1">
              <a:defRPr/>
            </a:pPr>
            <a:r>
              <a:rPr lang="pt-P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 países membros do MEFMI são: Angola, Botsuana, Burundi, Essuatíni, Quénia, Lesoto, Malawi, Moçambique, Namíbia, Ruanda, Tanzânia, Uganda, Zâmbia e Zimbabué.</a:t>
            </a:r>
          </a:p>
          <a:p>
            <a:pPr algn="just" eaLnBrk="1" hangingPunct="1">
              <a:defRPr/>
            </a:pPr>
            <a:r>
              <a:rPr lang="pt-P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Dos 14 países membros, oito (8) são membros do AFS. Estes são: </a:t>
            </a:r>
            <a:r>
              <a:rPr lang="pt-PT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Angola, Botsuana, Essuatíni, Lesoto, Moçambique, Namíbia, Zâmbia e Zimbabué</a:t>
            </a:r>
            <a:endParaRPr lang="pt-PT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defRPr/>
            </a:pPr>
            <a:r>
              <a:rPr lang="pt-P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São oferecidas acções de Desenvolvimento de Capacidades (DC) em domínios macroeconómicos, do sector financeiro e da gestão da dívida soberana.</a:t>
            </a:r>
          </a:p>
          <a:p>
            <a:pPr eaLnBrk="1" hangingPunct="1">
              <a:defRPr/>
            </a:pPr>
            <a:endParaRPr lang="en-US" altLang="en-US" sz="2400" dirty="0">
              <a:latin typeface="Times New Roman" panose="02020603050405020304" pitchFamily="18" charset="0"/>
              <a:ea typeface="MS PGothic" pitchFamily="34" charset="-128"/>
              <a:cs typeface="Times New Roman" panose="02020603050405020304" pitchFamily="18" charset="0"/>
            </a:endParaRPr>
          </a:p>
        </p:txBody>
      </p:sp>
      <p:sp>
        <p:nvSpPr>
          <p:cNvPr id="7172" name="Slide Number Placeholder 2">
            <a:extLst>
              <a:ext uri="{FF2B5EF4-FFF2-40B4-BE49-F238E27FC236}">
                <a16:creationId xmlns:a16="http://schemas.microsoft.com/office/drawing/2014/main" id="{ED6929F9-88B8-4B47-888F-981C6F9E4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0AD991C-1877-4DF4-9A46-E65A4BE2FAB0}" type="slidenum">
              <a:rPr lang="en-US" altLang="en-U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65033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64556DC7-068C-4E38-B7D9-C764017CFB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57400" y="152399"/>
            <a:ext cx="7010400" cy="437093"/>
          </a:xfrm>
        </p:spPr>
        <p:txBody>
          <a:bodyPr/>
          <a:lstStyle/>
          <a:p>
            <a:pPr eaLnBrk="1" hangingPunct="1">
              <a:defRPr/>
            </a:pPr>
            <a:br>
              <a:rPr lang="en-ZW" sz="1800" dirty="0">
                <a:solidFill>
                  <a:srgbClr val="24242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ZW" sz="1800" b="1" dirty="0" err="1">
                <a:solidFill>
                  <a:srgbClr val="24242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Destaques</a:t>
            </a:r>
            <a:r>
              <a:rPr lang="en-ZW" sz="1800" b="1" dirty="0">
                <a:solidFill>
                  <a:srgbClr val="24242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da c</a:t>
            </a:r>
            <a:r>
              <a:rPr lang="pt-BR" sz="1800" b="1" dirty="0">
                <a:solidFill>
                  <a:srgbClr val="24242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olaboração ATI-MEFMI e FMI-MEFMI no domínio da formação</a:t>
            </a:r>
            <a:br>
              <a:rPr lang="en-ZW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en-US" altLang="en-US" sz="2400" b="1" dirty="0">
              <a:latin typeface="Times New Roman" panose="02020603050405020304" pitchFamily="18" charset="0"/>
              <a:ea typeface="MS PGothic" pitchFamily="34" charset="-128"/>
              <a:cs typeface="Times New Roman" panose="02020603050405020304" pitchFamily="18" charset="0"/>
            </a:endParaRPr>
          </a:p>
        </p:txBody>
      </p:sp>
      <p:sp>
        <p:nvSpPr>
          <p:cNvPr id="14338" name="Content Placeholder 2">
            <a:extLst>
              <a:ext uri="{FF2B5EF4-FFF2-40B4-BE49-F238E27FC236}">
                <a16:creationId xmlns:a16="http://schemas.microsoft.com/office/drawing/2014/main" id="{9534A6D7-6FAC-420E-B613-E7325776DE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762000"/>
            <a:ext cx="8763000" cy="5943602"/>
          </a:xfrm>
        </p:spPr>
        <p:txBody>
          <a:bodyPr/>
          <a:lstStyle/>
          <a:p>
            <a:pPr marL="0" indent="0" algn="just">
              <a:buNone/>
            </a:pPr>
            <a:r>
              <a:rPr lang="pt-PT" sz="19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Desde 2015 até à data, o MEFMI, o ATI e o FMI colaboraram em dezoito (18) cursos regionais conjuntos, testemunho da solidez desta parceria</a:t>
            </a:r>
            <a:r>
              <a:rPr lang="en-ZA" sz="19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 algn="just">
              <a:buNone/>
            </a:pPr>
            <a:endParaRPr lang="en-GB" sz="18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GB" sz="1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GB" sz="18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GB" sz="1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GB" sz="18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GB" sz="1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GB" sz="18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GB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</a:p>
          <a:p>
            <a:pPr marL="0" indent="0" algn="just">
              <a:buNone/>
            </a:pPr>
            <a:endParaRPr lang="en-GB" sz="1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GB" sz="1800" dirty="0">
              <a:solidFill>
                <a:srgbClr val="000000"/>
              </a:solidFill>
              <a:latin typeface="Times New Roman" panose="02020603050405020304" pitchFamily="18" charset="0"/>
              <a:ea typeface="Trebuchet MS" panose="020B0603020202020204" pitchFamily="34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ZW" sz="1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rebuchet MS" panose="020B0603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defRPr/>
            </a:pPr>
            <a:endParaRPr lang="en-GB" sz="1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defRPr/>
            </a:pPr>
            <a:endParaRPr lang="en-GB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defRPr/>
            </a:pPr>
            <a:endParaRPr lang="en-GB" sz="1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defRPr/>
            </a:pPr>
            <a:endParaRPr lang="en-GB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defRPr/>
            </a:pPr>
            <a:endParaRPr lang="en-GB" sz="1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defRPr/>
            </a:pPr>
            <a:endParaRPr lang="en-GB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defRPr/>
            </a:pPr>
            <a:endParaRPr lang="en-GB" sz="1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buNone/>
              <a:defRPr/>
            </a:pPr>
            <a:endParaRPr lang="en-GB" sz="1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buNone/>
              <a:defRPr/>
            </a:pPr>
            <a:endParaRPr lang="en-GB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defRPr/>
            </a:pPr>
            <a:endParaRPr lang="en-US" altLang="en-US" sz="2400" dirty="0">
              <a:latin typeface="Times New Roman" panose="02020603050405020304" pitchFamily="18" charset="0"/>
              <a:ea typeface="MS PGothic" pitchFamily="34" charset="-128"/>
              <a:cs typeface="Times New Roman" panose="02020603050405020304" pitchFamily="18" charset="0"/>
            </a:endParaRPr>
          </a:p>
        </p:txBody>
      </p:sp>
      <p:sp>
        <p:nvSpPr>
          <p:cNvPr id="7172" name="Slide Number Placeholder 2">
            <a:extLst>
              <a:ext uri="{FF2B5EF4-FFF2-40B4-BE49-F238E27FC236}">
                <a16:creationId xmlns:a16="http://schemas.microsoft.com/office/drawing/2014/main" id="{ED6929F9-88B8-4B47-888F-981C6F9E4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0AD991C-1877-4DF4-9A46-E65A4BE2FAB0}" type="slidenum">
              <a:rPr lang="en-US" altLang="en-U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dirty="0">
              <a:solidFill>
                <a:srgbClr val="898989"/>
              </a:solidFill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2EF3BBDD-A0D4-6D64-C13F-385A6B6DC8C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671540"/>
              </p:ext>
            </p:extLst>
          </p:nvPr>
        </p:nvGraphicFramePr>
        <p:xfrm>
          <a:off x="228600" y="1447800"/>
          <a:ext cx="8686800" cy="524947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08033">
                  <a:extLst>
                    <a:ext uri="{9D8B030D-6E8A-4147-A177-3AD203B41FA5}">
                      <a16:colId xmlns:a16="http://schemas.microsoft.com/office/drawing/2014/main" val="2345187180"/>
                    </a:ext>
                  </a:extLst>
                </a:gridCol>
                <a:gridCol w="1058967">
                  <a:extLst>
                    <a:ext uri="{9D8B030D-6E8A-4147-A177-3AD203B41FA5}">
                      <a16:colId xmlns:a16="http://schemas.microsoft.com/office/drawing/2014/main" val="369872777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2349048"/>
                    </a:ext>
                  </a:extLst>
                </a:gridCol>
                <a:gridCol w="5410200">
                  <a:extLst>
                    <a:ext uri="{9D8B030D-6E8A-4147-A177-3AD203B41FA5}">
                      <a16:colId xmlns:a16="http://schemas.microsoft.com/office/drawing/2014/main" val="852218119"/>
                    </a:ext>
                  </a:extLst>
                </a:gridCol>
              </a:tblGrid>
              <a:tr h="46215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PT" sz="1400" b="1" kern="100" noProof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Dep. Líder</a:t>
                      </a:r>
                      <a:endParaRPr lang="pt-PT" sz="1400" b="1" kern="100" noProof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" marR="4445" marT="444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PT" sz="1400" b="1" kern="100" noProof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Pais destinatário</a:t>
                      </a:r>
                      <a:endParaRPr lang="pt-PT" sz="1400" b="1" kern="100" noProof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" marR="4445" marT="444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PT" sz="1400" b="1" kern="100" noProof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Ano</a:t>
                      </a:r>
                      <a:endParaRPr lang="pt-PT" sz="1400" b="1" kern="100" noProof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" marR="4445" marT="444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PT" sz="1400" b="1" kern="100" noProof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Cursos</a:t>
                      </a:r>
                      <a:endParaRPr lang="pt-PT" sz="1400" b="1" kern="100" noProof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" marR="4445" marT="444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4218938"/>
                  </a:ext>
                </a:extLst>
              </a:tr>
              <a:tr h="23062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PT" sz="1400" kern="100" noProof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FMI-ATI</a:t>
                      </a:r>
                      <a:endParaRPr lang="pt-PT" sz="1400" kern="100" noProof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" marR="4445" marT="444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PT" sz="1400" kern="100" noProof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Maurícias</a:t>
                      </a:r>
                      <a:endParaRPr lang="pt-PT" sz="1400" kern="100" noProof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" marR="4445" marT="444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PT" sz="1400" kern="100" noProof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2015</a:t>
                      </a:r>
                      <a:endParaRPr lang="pt-PT" sz="1400" kern="100" noProof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" marR="4445" marT="444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PT" sz="1400" kern="100" noProof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Curso regional sobre vulnerabilidades e políticas externas</a:t>
                      </a:r>
                      <a:endParaRPr lang="pt-PT" sz="1400" kern="100" noProof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" marR="4445" marT="444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3943622"/>
                  </a:ext>
                </a:extLst>
              </a:tr>
              <a:tr h="22805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PT" sz="1400" kern="100" noProof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FMI-ATI</a:t>
                      </a:r>
                      <a:endParaRPr lang="pt-PT" sz="1400" kern="100" noProof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" marR="4445" marT="444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PT" sz="1400" kern="100" noProof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Maurícias</a:t>
                      </a:r>
                      <a:endParaRPr lang="pt-PT" sz="1400" kern="100" noProof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" marR="4445" marT="444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PT" sz="1400" kern="100" noProof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2016</a:t>
                      </a:r>
                      <a:endParaRPr lang="pt-PT" sz="1400" kern="100" noProof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" marR="4445" marT="444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PT" sz="1400" kern="100" noProof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Crescimento inclusivo</a:t>
                      </a:r>
                      <a:endParaRPr lang="pt-PT" sz="1400" kern="100" noProof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" marR="4445" marT="444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9005808"/>
                  </a:ext>
                </a:extLst>
              </a:tr>
              <a:tr h="22805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PT" sz="1400" kern="100" noProof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FMI-ICD</a:t>
                      </a:r>
                      <a:endParaRPr lang="pt-PT" sz="1400" kern="100" noProof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" marR="4445" marT="444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PT" sz="1400" kern="100" noProof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Uganda</a:t>
                      </a:r>
                      <a:endParaRPr lang="pt-PT" sz="1400" kern="100" noProof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" marR="4445" marT="444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PT" sz="1400" kern="100" noProof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</a:t>
                      </a:r>
                      <a:endParaRPr lang="pt-PT" sz="1400" kern="100" noProof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" marR="4445" marT="444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PT" sz="1400" kern="100" noProof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Políticas cambiais </a:t>
                      </a:r>
                      <a:endParaRPr lang="pt-PT" sz="1400" kern="100" noProof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" marR="4445" marT="444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2963214"/>
                  </a:ext>
                </a:extLst>
              </a:tr>
              <a:tr h="22805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PT" sz="1400" kern="100" noProof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FMI-Estatísticas</a:t>
                      </a:r>
                      <a:endParaRPr lang="pt-PT" sz="1400" kern="100" noProof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" marR="4445" marT="444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PT" sz="1400" kern="100" noProof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Lesoto</a:t>
                      </a:r>
                      <a:endParaRPr lang="pt-PT" sz="1400" kern="100" noProof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" marR="4445" marT="444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PT" sz="1400" kern="100" noProof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</a:t>
                      </a:r>
                      <a:endParaRPr lang="pt-PT" sz="1400" kern="100" noProof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" marR="4445" marT="444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400" kern="100" noProof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Estatísticas das finanças públicas e da dívida do sector público </a:t>
                      </a:r>
                    </a:p>
                  </a:txBody>
                  <a:tcPr marL="4445" marR="4445" marT="444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705464"/>
                  </a:ext>
                </a:extLst>
              </a:tr>
              <a:tr h="22805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PT" sz="1400" kern="100" noProof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FMI-Estatísticas</a:t>
                      </a:r>
                      <a:endParaRPr lang="pt-PT" sz="1400" kern="100" noProof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" marR="4445" marT="444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PT" sz="1400" kern="100" noProof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Uganda</a:t>
                      </a:r>
                      <a:endParaRPr lang="pt-PT" sz="1400" kern="100" noProof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" marR="4445" marT="444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PT" sz="1400" kern="100" noProof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</a:t>
                      </a:r>
                      <a:endParaRPr lang="pt-PT" sz="1400" kern="100" noProof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" marR="4445" marT="444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PT" sz="1400" kern="100" noProof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Sistema geral de disseminação de dados</a:t>
                      </a:r>
                      <a:endParaRPr lang="pt-PT" sz="1400" kern="100" noProof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" marR="4445" marT="444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7560126"/>
                  </a:ext>
                </a:extLst>
              </a:tr>
              <a:tr h="22805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PT" sz="1400" kern="100" noProof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FMI-ICD</a:t>
                      </a:r>
                      <a:endParaRPr lang="pt-PT" sz="1400" kern="100" noProof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" marR="4445" marT="444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PT" sz="1400" kern="100" noProof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Essuatíni</a:t>
                      </a:r>
                      <a:endParaRPr lang="pt-PT" sz="1400" kern="100" noProof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" marR="4445" marT="444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PT" sz="1400" kern="100" noProof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</a:t>
                      </a:r>
                      <a:endParaRPr lang="pt-PT" sz="1400" kern="100" noProof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" marR="4445" marT="444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PT" sz="1400" kern="100" noProof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Diagnóstico macroeconómico  </a:t>
                      </a:r>
                      <a:endParaRPr lang="pt-PT" sz="1400" kern="100" noProof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" marR="4445" marT="444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5705288"/>
                  </a:ext>
                </a:extLst>
              </a:tr>
              <a:tr h="22544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PT" sz="1400" kern="100" noProof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FMI-Estatísticas</a:t>
                      </a:r>
                      <a:endParaRPr lang="pt-PT" sz="1400" kern="100" noProof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" marR="4445" marT="444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PT" sz="1400" kern="100" noProof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Quénia</a:t>
                      </a:r>
                      <a:endParaRPr lang="pt-PT" sz="1400" kern="100" noProof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" marR="4445" marT="444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PT" sz="1400" kern="100" noProof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</a:t>
                      </a:r>
                      <a:endParaRPr lang="pt-PT" sz="1400" kern="100" noProof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" marR="4445" marT="444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400" kern="100" noProof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Indicadores trimestrais do PIB e da actividade económica e economia não observada </a:t>
                      </a:r>
                      <a:endParaRPr lang="pt-PT" sz="1400" kern="100" noProof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" marR="4445" marT="444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3286565"/>
                  </a:ext>
                </a:extLst>
              </a:tr>
              <a:tr h="22805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PT" sz="1400" kern="100" noProof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FMI-ICD</a:t>
                      </a:r>
                      <a:endParaRPr lang="pt-PT" sz="1400" kern="100" noProof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" marR="4445" marT="444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PT" sz="1400" kern="100" noProof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Virtual</a:t>
                      </a:r>
                      <a:endParaRPr lang="pt-PT" sz="1400" kern="100" noProof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" marR="4445" marT="444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PT" sz="1400" kern="100" noProof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</a:t>
                      </a:r>
                      <a:endParaRPr lang="pt-PT" sz="1400" kern="100" noProof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" marR="4445" marT="444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400" kern="100" noProof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Análise e previsão da política monetária com base em modelos </a:t>
                      </a:r>
                      <a:endParaRPr lang="pt-PT" sz="1400" kern="100" noProof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" marR="4445" marT="444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7983060"/>
                  </a:ext>
                </a:extLst>
              </a:tr>
              <a:tr h="22805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PT" sz="1400" kern="100" noProof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FMI-Estatísticas</a:t>
                      </a:r>
                      <a:endParaRPr lang="pt-PT" sz="1400" kern="100" noProof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" marR="4445" marT="444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PT" sz="1400" kern="100" noProof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Virtual</a:t>
                      </a:r>
                      <a:endParaRPr lang="pt-PT" sz="1400" kern="100" noProof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" marR="4445" marT="444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PT" sz="1400" kern="100" noProof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</a:t>
                      </a:r>
                      <a:endParaRPr lang="pt-PT" sz="1400" kern="100" noProof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" marR="4445" marT="444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PT" sz="1400" kern="100" noProof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PIB trimestral</a:t>
                      </a:r>
                      <a:endParaRPr lang="pt-PT" sz="1400" kern="100" noProof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" marR="4445" marT="444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7522402"/>
                  </a:ext>
                </a:extLst>
              </a:tr>
              <a:tr h="22805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PT" sz="1400" kern="100" noProof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FMI-Estatísticas</a:t>
                      </a:r>
                      <a:endParaRPr lang="pt-PT" sz="1400" kern="100" noProof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" marR="4445" marT="444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PT" sz="1400" kern="100" noProof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Virtual</a:t>
                      </a:r>
                      <a:endParaRPr lang="pt-PT" sz="1400" kern="100" noProof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" marR="4445" marT="444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PT" sz="1400" kern="100" noProof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</a:t>
                      </a:r>
                      <a:endParaRPr lang="pt-PT" sz="1400" kern="100" noProof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" marR="4445" marT="444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PT" sz="1400" kern="100" noProof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Estatísticas do comércio internacional de bens e serviços</a:t>
                      </a:r>
                      <a:endParaRPr lang="pt-PT" sz="1400" kern="100" noProof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" marR="4445" marT="444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2227075"/>
                  </a:ext>
                </a:extLst>
              </a:tr>
              <a:tr h="22805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PT" sz="1400" kern="100" noProof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FMI-Estatísticas</a:t>
                      </a:r>
                      <a:endParaRPr lang="pt-PT" sz="1400" kern="100" noProof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" marR="4445" marT="444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PT" sz="1400" kern="100" noProof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Virtual</a:t>
                      </a:r>
                      <a:endParaRPr lang="pt-PT" sz="1400" kern="100" noProof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" marR="4445" marT="444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PT" sz="1400" kern="100" noProof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</a:t>
                      </a:r>
                      <a:endParaRPr lang="pt-PT" sz="1400" kern="100" noProof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" marR="4445" marT="444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400" kern="100" noProof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Estatísticas das finanças públicas e da dívida do sector público </a:t>
                      </a:r>
                      <a:endParaRPr lang="pt-PT" sz="1400" kern="100" noProof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" marR="4445" marT="444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5120311"/>
                  </a:ext>
                </a:extLst>
              </a:tr>
              <a:tr h="22805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PT" sz="1400" kern="100" noProof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FMI-Estatísticas</a:t>
                      </a:r>
                      <a:endParaRPr lang="pt-PT" sz="1400" kern="100" noProof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" marR="4445" marT="444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PT" sz="1400" kern="100" noProof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Virtual</a:t>
                      </a:r>
                      <a:endParaRPr lang="pt-PT" sz="1400" kern="100" noProof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" marR="4445" marT="444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PT" sz="1400" kern="100" noProof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</a:t>
                      </a:r>
                      <a:endParaRPr lang="pt-PT" sz="1400" kern="100" noProof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" marR="4445" marT="444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PT" sz="1400" kern="100" noProof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Estatísticas das posições transfronteiriças</a:t>
                      </a:r>
                      <a:endParaRPr lang="pt-PT" sz="1400" kern="100" noProof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" marR="4445" marT="444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8037571"/>
                  </a:ext>
                </a:extLst>
              </a:tr>
              <a:tr h="22805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PT" sz="1400" kern="100" noProof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FMI-Estatísticas</a:t>
                      </a:r>
                      <a:endParaRPr lang="pt-PT" sz="1400" kern="100" noProof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" marR="4445" marT="444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PT" sz="1400" kern="100" noProof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Virtual</a:t>
                      </a:r>
                      <a:endParaRPr lang="pt-PT" sz="1400" kern="100" noProof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" marR="4445" marT="444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PT" sz="1400" kern="100" noProof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</a:t>
                      </a:r>
                      <a:endParaRPr lang="pt-PT" sz="1400" kern="100" noProof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" marR="4445" marT="444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PT" sz="1400" kern="100" noProof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Sistema geral de divulgação de dados reforçado  (e-GDDS)</a:t>
                      </a:r>
                      <a:endParaRPr lang="pt-PT" sz="1400" kern="100" noProof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" marR="4445" marT="444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9759761"/>
                  </a:ext>
                </a:extLst>
              </a:tr>
              <a:tr h="46215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PT" sz="1400" kern="100" noProof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AFRITAC Sul  e Oriental</a:t>
                      </a:r>
                      <a:endParaRPr lang="pt-PT" sz="1400" kern="100" noProof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" marR="4445" marT="444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PT" sz="1400" kern="100" noProof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Virtual</a:t>
                      </a:r>
                      <a:endParaRPr lang="pt-PT" sz="1400" kern="100" noProof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" marR="4445" marT="444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PT" sz="1400" kern="100" noProof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</a:t>
                      </a:r>
                      <a:endParaRPr lang="pt-PT" sz="1400" kern="100" noProof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" marR="4445" marT="444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PT" sz="1400" kern="100" noProof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Seminário sobre contas nacionais para iniciantes</a:t>
                      </a:r>
                      <a:endParaRPr lang="pt-PT" sz="1400" kern="100" noProof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" marR="4445" marT="444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2838411"/>
                  </a:ext>
                </a:extLst>
              </a:tr>
              <a:tr h="22805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PT" sz="1400" kern="100" noProof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FMI-MCM </a:t>
                      </a:r>
                      <a:endParaRPr lang="pt-PT" sz="1400" kern="100" noProof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" marR="4445" marT="444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PT" sz="1400" kern="100" noProof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Virtual</a:t>
                      </a:r>
                      <a:endParaRPr lang="pt-PT" sz="1400" kern="100" noProof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" marR="4445" marT="444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PT" sz="1400" kern="100" noProof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</a:t>
                      </a:r>
                      <a:endParaRPr lang="pt-PT" sz="1400" kern="100" noProof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" marR="4445" marT="444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PT" sz="1400" kern="100" noProof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Indicadores da solidez financeira </a:t>
                      </a:r>
                      <a:endParaRPr lang="pt-PT" sz="1400" kern="100" noProof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" marR="4445" marT="444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1757250"/>
                  </a:ext>
                </a:extLst>
              </a:tr>
              <a:tr h="22805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PT" sz="1400" kern="100" noProof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FMI-ICD</a:t>
                      </a:r>
                      <a:endParaRPr lang="pt-PT" sz="1400" kern="100" noProof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" marR="4445" marT="444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PT" sz="1400" kern="100" noProof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Virtual</a:t>
                      </a:r>
                      <a:endParaRPr lang="pt-PT" sz="1400" kern="100" noProof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" marR="4445" marT="444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PT" sz="1400" kern="100" noProof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</a:t>
                      </a:r>
                      <a:endParaRPr lang="pt-PT" sz="1400" kern="100" noProof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" marR="4445" marT="444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PT" sz="1400" kern="100" noProof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Previsões em tempo real / </a:t>
                      </a:r>
                      <a:r>
                        <a:rPr lang="pt-PT" sz="1400" i="1" kern="100" noProof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Nowcasting</a:t>
                      </a:r>
                      <a:r>
                        <a:rPr lang="pt-PT" sz="1400" kern="100" noProof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pt-PT" sz="1400" kern="100" noProof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" marR="4445" marT="444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1597052"/>
                  </a:ext>
                </a:extLst>
              </a:tr>
              <a:tr h="22805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PT" sz="1400" kern="100" noProof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FMI-Estatísticas</a:t>
                      </a:r>
                      <a:endParaRPr lang="pt-PT" sz="1400" kern="100" noProof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" marR="4445" marT="444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PT" sz="1400" kern="100" noProof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Virtual</a:t>
                      </a:r>
                      <a:endParaRPr lang="pt-PT" sz="1400" kern="100" noProof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" marR="4445" marT="444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PT" sz="1400" kern="100" noProof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</a:t>
                      </a:r>
                      <a:endParaRPr lang="pt-PT" sz="1400" kern="100" noProof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" marR="4445" marT="444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PT" sz="1400" kern="100" noProof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Estatísticas de remessas</a:t>
                      </a:r>
                      <a:endParaRPr lang="pt-PT" sz="1400" kern="100" noProof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" marR="4445" marT="444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45933"/>
                  </a:ext>
                </a:extLst>
              </a:tr>
              <a:tr h="22805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PT" sz="1400" kern="100" noProof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FMI-Estatísticas</a:t>
                      </a:r>
                      <a:endParaRPr lang="pt-PT" sz="1400" kern="100" noProof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" marR="4445" marT="444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PT" sz="1400" kern="100" noProof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Virtual</a:t>
                      </a:r>
                      <a:endParaRPr lang="pt-PT" sz="1400" kern="100" noProof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" marR="4445" marT="444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PT" sz="1400" kern="100" noProof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</a:t>
                      </a:r>
                      <a:endParaRPr lang="pt-PT" sz="1400" kern="100" noProof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" marR="4445" marT="444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PT" sz="1400" kern="100" noProof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Curso de estatísticas das finanças públicas/PSDS</a:t>
                      </a:r>
                      <a:endParaRPr lang="pt-PT" sz="1400" kern="100" noProof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" marR="4445" marT="444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4479967"/>
                  </a:ext>
                </a:extLst>
              </a:tr>
              <a:tr h="22805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W" sz="14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FMI-ICD</a:t>
                      </a:r>
                      <a:endParaRPr lang="en-ZW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" marR="4445" marT="444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W" sz="1400" kern="1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Botsuana</a:t>
                      </a:r>
                      <a:endParaRPr lang="en-ZW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" marR="4445" marT="444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W" sz="14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</a:t>
                      </a:r>
                      <a:endParaRPr lang="en-ZW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" marR="4445" marT="444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W" sz="1400" kern="1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Diagnóstico</a:t>
                      </a:r>
                      <a:r>
                        <a:rPr lang="en-ZW" sz="14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ZW" sz="1400" kern="1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macroeconómico</a:t>
                      </a:r>
                      <a:endParaRPr lang="en-ZW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" marR="4445" marT="444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29485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80800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64556DC7-068C-4E38-B7D9-C764017CFB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8800" y="103673"/>
            <a:ext cx="7239000" cy="734527"/>
          </a:xfrm>
        </p:spPr>
        <p:txBody>
          <a:bodyPr/>
          <a:lstStyle/>
          <a:p>
            <a:pPr eaLnBrk="1" hangingPunct="1">
              <a:defRPr/>
            </a:pPr>
            <a:r>
              <a:rPr lang="pt-BR" sz="1800" b="1" dirty="0">
                <a:solidFill>
                  <a:srgbClr val="24242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Discutir como a colaboração e as acções de reforço de capacidades proporcionadas pelo ATI (e pelo FMI em geral) se enquadram na estratégia global do MEFM (complementaridades, exemplos)</a:t>
            </a:r>
            <a:endParaRPr lang="pt-PT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338" name="Content Placeholder 2">
            <a:extLst>
              <a:ext uri="{FF2B5EF4-FFF2-40B4-BE49-F238E27FC236}">
                <a16:creationId xmlns:a16="http://schemas.microsoft.com/office/drawing/2014/main" id="{9534A6D7-6FAC-420E-B613-E7325776DE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622925"/>
          </a:xfrm>
        </p:spPr>
        <p:txBody>
          <a:bodyPr/>
          <a:lstStyle/>
          <a:p>
            <a:pPr marL="177800" lvl="0" indent="-177800" algn="just">
              <a:spcAft>
                <a:spcPts val="0"/>
              </a:spcAft>
              <a:tabLst>
                <a:tab pos="1968500" algn="l"/>
              </a:tabLst>
            </a:pPr>
            <a:r>
              <a:rPr lang="pt-PT" sz="1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Continua a registar-se uma ausência de capacidades de análise das políticas financeiras e macroeconómicas na região do MEFMI. Os países membros confrontam-se com uma insuficiência de recursos (humanos e financeiros), competências e conhecimentos especializados desajustados, bem como estruturas deficientes para a análise de questões ou choques emergentes, entre eles pandemias e alterações climáticas.</a:t>
            </a:r>
          </a:p>
          <a:p>
            <a:pPr marL="177800" lvl="0" indent="-177800" algn="just">
              <a:spcAft>
                <a:spcPts val="0"/>
              </a:spcAft>
              <a:tabLst>
                <a:tab pos="1968500" algn="l"/>
              </a:tabLst>
            </a:pPr>
            <a:r>
              <a:rPr lang="pt-PT" sz="1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Neste contexto, esta área representa uma prioridade fundamental da Fase VI do Plano Estratégico do MEFMI (2022-2026) e o MEFMI está empenhado em responder esta procura de capacitação.</a:t>
            </a:r>
          </a:p>
          <a:p>
            <a:pPr marL="177800" lvl="0" indent="-177800" algn="just">
              <a:spcAft>
                <a:spcPts val="0"/>
              </a:spcAft>
              <a:tabLst>
                <a:tab pos="1968500" algn="l"/>
              </a:tabLst>
            </a:pPr>
            <a:r>
              <a:rPr lang="pt-PT" sz="1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Para alcançar este objectivo estratégico, o MEFMI prevê, entre outras acções, reforçar a colaboração com parceiros estratégicos de cooperação técnica, com vista a criar sinergias e evitar a duplicação desnecessária de esforços</a:t>
            </a:r>
            <a:endParaRPr lang="pt-PT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7800" lvl="0" indent="-177800" algn="just">
              <a:spcAft>
                <a:spcPts val="0"/>
              </a:spcAft>
              <a:tabLst>
                <a:tab pos="1968500" algn="l"/>
              </a:tabLst>
            </a:pPr>
            <a:r>
              <a:rPr lang="pt-PT" sz="1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colaboração e o desenvolvimento de capacidades proporcionados pelo ATI e pelo FMI ao longo dos anos enquadram-se plenamente na estratégia global do MEFMI. Permite ao MEFMI tirar partido dos pontos fortes do FMI para colmatar as lacunas de capacidade existentes nos países membros.</a:t>
            </a:r>
            <a:endParaRPr lang="pt-PT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7800" lvl="0" indent="-177800" algn="just">
              <a:spcAft>
                <a:spcPts val="0"/>
              </a:spcAft>
              <a:tabLst>
                <a:tab pos="1968500" algn="l"/>
              </a:tabLst>
            </a:pPr>
            <a:r>
              <a:rPr lang="pt-PT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Os cursos modulares oferecidos pelo FMI enquadram-se bem na Fase VI da Estratégia do MEFMI.</a:t>
            </a:r>
            <a:endParaRPr lang="pt-PT" sz="1800" dirty="0">
              <a:highlight>
                <a:srgbClr val="FFFF00"/>
              </a:highlight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7800" lvl="0" indent="-177800" algn="just">
              <a:spcAft>
                <a:spcPts val="800"/>
              </a:spcAft>
              <a:tabLst>
                <a:tab pos="1968500" algn="l"/>
              </a:tabLst>
            </a:pPr>
            <a:r>
              <a:rPr lang="pt-PT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 integração da </a:t>
            </a:r>
            <a:r>
              <a:rPr lang="pt-PT" sz="1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acção</a:t>
            </a:r>
            <a:r>
              <a:rPr lang="pt-PT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climática enquadra-se bem na Fase VI da Estratégia do MEFMI. </a:t>
            </a:r>
            <a:r>
              <a:rPr lang="pt-PT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indent="0" eaLnBrk="1" hangingPunct="1">
              <a:buNone/>
              <a:defRPr/>
            </a:pPr>
            <a:endParaRPr lang="en-US" altLang="en-US" sz="2400" dirty="0">
              <a:latin typeface="Times New Roman" panose="02020603050405020304" pitchFamily="18" charset="0"/>
              <a:ea typeface="MS PGothic" pitchFamily="34" charset="-128"/>
              <a:cs typeface="Times New Roman" panose="02020603050405020304" pitchFamily="18" charset="0"/>
            </a:endParaRPr>
          </a:p>
          <a:p>
            <a:pPr eaLnBrk="1" hangingPunct="1">
              <a:defRPr/>
            </a:pPr>
            <a:endParaRPr lang="en-US" altLang="en-US" sz="2400" dirty="0">
              <a:latin typeface="Times New Roman" panose="02020603050405020304" pitchFamily="18" charset="0"/>
              <a:ea typeface="MS PGothic" pitchFamily="34" charset="-128"/>
              <a:cs typeface="Times New Roman" panose="02020603050405020304" pitchFamily="18" charset="0"/>
            </a:endParaRPr>
          </a:p>
          <a:p>
            <a:pPr eaLnBrk="1" hangingPunct="1">
              <a:defRPr/>
            </a:pPr>
            <a:endParaRPr lang="en-US" altLang="en-US" sz="2400" dirty="0">
              <a:latin typeface="Times New Roman" panose="02020603050405020304" pitchFamily="18" charset="0"/>
              <a:ea typeface="MS PGothic" pitchFamily="34" charset="-128"/>
              <a:cs typeface="Times New Roman" panose="02020603050405020304" pitchFamily="18" charset="0"/>
            </a:endParaRPr>
          </a:p>
          <a:p>
            <a:pPr eaLnBrk="1" hangingPunct="1">
              <a:defRPr/>
            </a:pPr>
            <a:endParaRPr lang="en-US" altLang="en-US" sz="2400" dirty="0">
              <a:latin typeface="Times New Roman" panose="02020603050405020304" pitchFamily="18" charset="0"/>
              <a:ea typeface="MS PGothic" pitchFamily="34" charset="-128"/>
              <a:cs typeface="Times New Roman" panose="02020603050405020304" pitchFamily="18" charset="0"/>
            </a:endParaRPr>
          </a:p>
          <a:p>
            <a:pPr eaLnBrk="1" hangingPunct="1">
              <a:defRPr/>
            </a:pPr>
            <a:endParaRPr lang="en-US" altLang="en-US" sz="2400" dirty="0">
              <a:latin typeface="Times New Roman" panose="02020603050405020304" pitchFamily="18" charset="0"/>
              <a:ea typeface="MS PGothic" pitchFamily="34" charset="-128"/>
              <a:cs typeface="Times New Roman" panose="02020603050405020304" pitchFamily="18" charset="0"/>
            </a:endParaRPr>
          </a:p>
          <a:p>
            <a:pPr lvl="1" eaLnBrk="1" hangingPunct="1">
              <a:buFont typeface="Wingdings" panose="05000000000000000000" pitchFamily="2" charset="2"/>
              <a:buChar char="ü"/>
              <a:defRPr/>
            </a:pPr>
            <a:endParaRPr lang="en-US" altLang="en-US" sz="2000" dirty="0">
              <a:latin typeface="Times New Roman" panose="02020603050405020304" pitchFamily="18" charset="0"/>
              <a:ea typeface="MS PGothic" pitchFamily="34" charset="-128"/>
              <a:cs typeface="Times New Roman" panose="02020603050405020304" pitchFamily="18" charset="0"/>
            </a:endParaRPr>
          </a:p>
          <a:p>
            <a:pPr lvl="1" eaLnBrk="1" hangingPunct="1">
              <a:buFont typeface="Wingdings" panose="05000000000000000000" pitchFamily="2" charset="2"/>
              <a:buChar char="ü"/>
              <a:defRPr/>
            </a:pPr>
            <a:endParaRPr lang="en-US" altLang="en-US" sz="2000" dirty="0">
              <a:latin typeface="Times New Roman" panose="02020603050405020304" pitchFamily="18" charset="0"/>
              <a:ea typeface="MS PGothic" pitchFamily="34" charset="-128"/>
              <a:cs typeface="Times New Roman" panose="02020603050405020304" pitchFamily="18" charset="0"/>
            </a:endParaRPr>
          </a:p>
          <a:p>
            <a:pPr eaLnBrk="1" hangingPunct="1">
              <a:defRPr/>
            </a:pPr>
            <a:endParaRPr lang="en-US" altLang="en-US" sz="2400" dirty="0">
              <a:latin typeface="Times New Roman" panose="02020603050405020304" pitchFamily="18" charset="0"/>
              <a:ea typeface="MS PGothic" pitchFamily="34" charset="-128"/>
              <a:cs typeface="Times New Roman" panose="02020603050405020304" pitchFamily="18" charset="0"/>
            </a:endParaRPr>
          </a:p>
          <a:p>
            <a:pPr eaLnBrk="1" hangingPunct="1">
              <a:defRPr/>
            </a:pPr>
            <a:endParaRPr lang="en-US" altLang="en-US" sz="2400" dirty="0">
              <a:latin typeface="Times New Roman" panose="02020603050405020304" pitchFamily="18" charset="0"/>
              <a:ea typeface="MS PGothic" pitchFamily="34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79541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64556DC7-068C-4E38-B7D9-C764017CFB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9800" y="76200"/>
            <a:ext cx="6853237" cy="685800"/>
          </a:xfrm>
        </p:spPr>
        <p:txBody>
          <a:bodyPr/>
          <a:lstStyle/>
          <a:p>
            <a:pPr eaLnBrk="1" hangingPunct="1">
              <a:defRPr/>
            </a:pPr>
            <a:r>
              <a:rPr lang="pt-BR" sz="1800" b="1" dirty="0">
                <a:solidFill>
                  <a:srgbClr val="24242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Como fotalecer a colaboração existente entre o ATI e o MEFMI e o que o ATI pode fazer para viabilizar esta colaboração no futuro</a:t>
            </a:r>
            <a:r>
              <a:rPr lang="en-ZW" sz="1800" b="1" dirty="0">
                <a:solidFill>
                  <a:srgbClr val="24242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ZW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338" name="Content Placeholder 2">
            <a:extLst>
              <a:ext uri="{FF2B5EF4-FFF2-40B4-BE49-F238E27FC236}">
                <a16:creationId xmlns:a16="http://schemas.microsoft.com/office/drawing/2014/main" id="{9534A6D7-6FAC-420E-B613-E7325776DE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9550" y="914400"/>
            <a:ext cx="8724900" cy="5791200"/>
          </a:xfrm>
        </p:spPr>
        <p:txBody>
          <a:bodyPr/>
          <a:lstStyle/>
          <a:p>
            <a:pPr marL="269875" indent="-269875" algn="just" eaLnBrk="1" hangingPunct="1">
              <a:defRPr/>
            </a:pPr>
            <a:r>
              <a:rPr lang="pt-PT" altLang="en-US" sz="2000" dirty="0">
                <a:latin typeface="Times New Roman" panose="02020603050405020304" pitchFamily="18" charset="0"/>
                <a:ea typeface="MS PGothic" pitchFamily="34" charset="-128"/>
                <a:cs typeface="Times New Roman" panose="02020603050405020304" pitchFamily="18" charset="0"/>
              </a:rPr>
              <a:t>Em 2021, o ATI ofereceu um curso presencial subordinado aos </a:t>
            </a:r>
            <a:r>
              <a:rPr lang="pt-PT" altLang="en-US" sz="2000" b="1" dirty="0">
                <a:latin typeface="Times New Roman" panose="02020603050405020304" pitchFamily="18" charset="0"/>
                <a:ea typeface="MS PGothic" pitchFamily="34" charset="-128"/>
                <a:cs typeface="Times New Roman" panose="02020603050405020304" pitchFamily="18" charset="0"/>
              </a:rPr>
              <a:t>Indicadores de Solidez Financeira</a:t>
            </a:r>
            <a:r>
              <a:rPr lang="pt-PT" altLang="en-US" sz="2000" dirty="0">
                <a:latin typeface="Times New Roman" panose="02020603050405020304" pitchFamily="18" charset="0"/>
                <a:ea typeface="MS PGothic" pitchFamily="34" charset="-128"/>
                <a:cs typeface="Times New Roman" panose="02020603050405020304" pitchFamily="18" charset="0"/>
              </a:rPr>
              <a:t>, com </a:t>
            </a:r>
            <a:r>
              <a:rPr lang="pt-PT" altLang="en-US" sz="2000" b="1" dirty="0">
                <a:latin typeface="Times New Roman" panose="02020603050405020304" pitchFamily="18" charset="0"/>
                <a:ea typeface="MS PGothic" pitchFamily="34" charset="-128"/>
                <a:cs typeface="Times New Roman" panose="02020603050405020304" pitchFamily="18" charset="0"/>
              </a:rPr>
              <a:t>tradução em vários idiomas</a:t>
            </a:r>
            <a:r>
              <a:rPr lang="pt-PT" altLang="en-US" sz="2000" dirty="0">
                <a:latin typeface="Times New Roman" panose="02020603050405020304" pitchFamily="18" charset="0"/>
                <a:ea typeface="MS PGothic" pitchFamily="34" charset="-128"/>
                <a:cs typeface="Times New Roman" panose="02020603050405020304" pitchFamily="18" charset="0"/>
              </a:rPr>
              <a:t>. Esta foi uma iniciativa muito positiva que deve ser mantida.</a:t>
            </a:r>
          </a:p>
          <a:p>
            <a:pPr marL="269875" indent="-269875" algn="just" eaLnBrk="1" hangingPunct="1">
              <a:defRPr/>
            </a:pPr>
            <a:r>
              <a:rPr lang="pt-PT" altLang="en-US" sz="2000" dirty="0">
                <a:latin typeface="Times New Roman" panose="02020603050405020304" pitchFamily="18" charset="0"/>
                <a:ea typeface="MS PGothic" pitchFamily="34" charset="-128"/>
                <a:cs typeface="Times New Roman" panose="02020603050405020304" pitchFamily="18" charset="0"/>
              </a:rPr>
              <a:t>O ATI deve ponderar a tradução para português dos materiais de outros cursos para incentivar a participação dos países lusófonos.</a:t>
            </a:r>
          </a:p>
          <a:p>
            <a:pPr marL="269875" indent="-269875" algn="just" eaLnBrk="1" hangingPunct="1">
              <a:defRPr/>
            </a:pPr>
            <a:r>
              <a:rPr lang="pt-PT" altLang="en-US" sz="2000" dirty="0">
                <a:latin typeface="Times New Roman" panose="02020603050405020304" pitchFamily="18" charset="0"/>
                <a:ea typeface="MS PGothic" pitchFamily="34" charset="-128"/>
                <a:cs typeface="Times New Roman" panose="02020603050405020304" pitchFamily="18" charset="0"/>
              </a:rPr>
              <a:t>No futuro, o ATI deve ponderar realizar alguns dos workshops num país membro do MEFMI em vez de nas Maurícias, para reduzir o custo das passagens aéreas suportado pelos países membros.   </a:t>
            </a:r>
          </a:p>
          <a:p>
            <a:pPr marL="269875" indent="-269875" algn="just" eaLnBrk="1" hangingPunct="1">
              <a:defRPr/>
            </a:pPr>
            <a:r>
              <a:rPr lang="pt-PT" altLang="en-US" sz="2000" dirty="0">
                <a:latin typeface="Times New Roman" panose="02020603050405020304" pitchFamily="18" charset="0"/>
                <a:ea typeface="MS PGothic" pitchFamily="34" charset="-128"/>
                <a:cs typeface="Times New Roman" panose="02020603050405020304" pitchFamily="18" charset="0"/>
              </a:rPr>
              <a:t>A par disto, se possível, o ATI deve ponderar patrocinar as </a:t>
            </a:r>
            <a:r>
              <a:rPr lang="pt-PT" altLang="en-US" sz="2000" b="1" dirty="0">
                <a:latin typeface="Times New Roman" panose="02020603050405020304" pitchFamily="18" charset="0"/>
                <a:ea typeface="MS PGothic" pitchFamily="34" charset="-128"/>
                <a:cs typeface="Times New Roman" panose="02020603050405020304" pitchFamily="18" charset="0"/>
              </a:rPr>
              <a:t>passagens aéreas</a:t>
            </a:r>
            <a:r>
              <a:rPr lang="pt-PT" altLang="en-US" sz="2000" dirty="0">
                <a:latin typeface="Times New Roman" panose="02020603050405020304" pitchFamily="18" charset="0"/>
                <a:ea typeface="MS PGothic" pitchFamily="34" charset="-128"/>
                <a:cs typeface="Times New Roman" panose="02020603050405020304" pitchFamily="18" charset="0"/>
              </a:rPr>
              <a:t> de alguns participantes sempre que os workshops sejam realizados nas Maurícias. </a:t>
            </a:r>
          </a:p>
          <a:p>
            <a:pPr marL="269875" indent="-269875" algn="just" eaLnBrk="1" hangingPunct="1">
              <a:defRPr/>
            </a:pPr>
            <a:r>
              <a:rPr lang="pt-PT" altLang="en-US" sz="2000" dirty="0">
                <a:latin typeface="Times New Roman" panose="02020603050405020304" pitchFamily="18" charset="0"/>
                <a:ea typeface="MS PGothic" pitchFamily="34" charset="-128"/>
                <a:cs typeface="Times New Roman" panose="02020603050405020304" pitchFamily="18" charset="0"/>
              </a:rPr>
              <a:t>O ATI pode considerar ministrar alguns dos workshops na </a:t>
            </a:r>
            <a:r>
              <a:rPr lang="pt-PT" altLang="en-US" sz="2000" b="1" dirty="0">
                <a:latin typeface="Times New Roman" panose="02020603050405020304" pitchFamily="18" charset="0"/>
                <a:ea typeface="MS PGothic" pitchFamily="34" charset="-128"/>
                <a:cs typeface="Times New Roman" panose="02020603050405020304" pitchFamily="18" charset="0"/>
              </a:rPr>
              <a:t>modalidade híbrida</a:t>
            </a:r>
            <a:r>
              <a:rPr lang="pt-PT" altLang="en-US" sz="2000" dirty="0">
                <a:latin typeface="Times New Roman" panose="02020603050405020304" pitchFamily="18" charset="0"/>
                <a:ea typeface="MS PGothic" pitchFamily="34" charset="-128"/>
                <a:cs typeface="Times New Roman" panose="02020603050405020304" pitchFamily="18" charset="0"/>
              </a:rPr>
              <a:t> para permitir que os participantes sem condições de suportar as passagens aéreas também possam participar.</a:t>
            </a:r>
          </a:p>
          <a:p>
            <a:pPr marL="269875" indent="-269875" algn="just" eaLnBrk="1" hangingPunct="1">
              <a:defRPr/>
            </a:pPr>
            <a:r>
              <a:rPr lang="pt-PT" altLang="en-US" sz="2000" dirty="0">
                <a:latin typeface="Times New Roman" panose="02020603050405020304" pitchFamily="18" charset="0"/>
                <a:ea typeface="MS PGothic" pitchFamily="34" charset="-128"/>
                <a:cs typeface="Times New Roman" panose="02020603050405020304" pitchFamily="18" charset="0"/>
              </a:rPr>
              <a:t>O ATI poderia ponderar prestar alguma assistência financeira, sempre que possível. </a:t>
            </a:r>
          </a:p>
          <a:p>
            <a:pPr marL="269875" indent="-269875" algn="just" eaLnBrk="1" hangingPunct="1">
              <a:defRPr/>
            </a:pPr>
            <a:r>
              <a:rPr lang="pt-PT" altLang="en-US" sz="2000" dirty="0">
                <a:latin typeface="Times New Roman" panose="02020603050405020304" pitchFamily="18" charset="0"/>
                <a:ea typeface="MS PGothic" pitchFamily="34" charset="-128"/>
                <a:cs typeface="Times New Roman" panose="02020603050405020304" pitchFamily="18" charset="0"/>
              </a:rPr>
              <a:t>A disponibilização de peritos a titulo gratuito tem sido, e continuará a ser, proveitosa.</a:t>
            </a:r>
          </a:p>
        </p:txBody>
      </p:sp>
      <p:sp>
        <p:nvSpPr>
          <p:cNvPr id="7172" name="Slide Number Placeholder 2">
            <a:extLst>
              <a:ext uri="{FF2B5EF4-FFF2-40B4-BE49-F238E27FC236}">
                <a16:creationId xmlns:a16="http://schemas.microsoft.com/office/drawing/2014/main" id="{ED6929F9-88B8-4B47-888F-981C6F9E4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6800850" y="6248400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0AD991C-1877-4DF4-9A46-E65A4BE2FAB0}" type="slidenum">
              <a:rPr lang="en-US" altLang="en-U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200" dirty="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54088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64556DC7-068C-4E38-B7D9-C764017CFB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62800" y="152400"/>
            <a:ext cx="1828800" cy="457200"/>
          </a:xfrm>
        </p:spPr>
        <p:txBody>
          <a:bodyPr/>
          <a:lstStyle/>
          <a:p>
            <a:pPr eaLnBrk="1" hangingPunct="1"/>
            <a:b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Conclusão</a:t>
            </a:r>
            <a:b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alt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338" name="Content Placeholder 2">
            <a:extLst>
              <a:ext uri="{FF2B5EF4-FFF2-40B4-BE49-F238E27FC236}">
                <a16:creationId xmlns:a16="http://schemas.microsoft.com/office/drawing/2014/main" id="{9534A6D7-6FAC-420E-B613-E7325776DE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990600"/>
            <a:ext cx="8686800" cy="5410200"/>
          </a:xfrm>
        </p:spPr>
        <p:txBody>
          <a:bodyPr/>
          <a:lstStyle/>
          <a:p>
            <a:pPr eaLnBrk="1" hangingPunct="1">
              <a:defRPr/>
            </a:pPr>
            <a:r>
              <a:rPr lang="pt-P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 cursos de capacitação continuam a ser ministrados na modalidade híbrida ou mista após a pandemia. </a:t>
            </a:r>
          </a:p>
          <a:p>
            <a:pPr eaLnBrk="1" hangingPunct="1">
              <a:defRPr/>
            </a:pPr>
            <a:endParaRPr lang="pt-PT" sz="800" dirty="0">
              <a:latin typeface="Times New Roman" panose="02020603050405020304" pitchFamily="18" charset="0"/>
              <a:ea typeface="MS PGothic" pitchFamily="34" charset="-128"/>
              <a:cs typeface="Times New Roman" panose="02020603050405020304" pitchFamily="18" charset="0"/>
            </a:endParaRPr>
          </a:p>
          <a:p>
            <a:pPr eaLnBrk="1" hangingPunct="1">
              <a:defRPr/>
            </a:pPr>
            <a:r>
              <a:rPr lang="pt-PT" altLang="en-US" sz="2000" dirty="0">
                <a:latin typeface="Times New Roman" panose="02020603050405020304" pitchFamily="18" charset="0"/>
                <a:ea typeface="MS PGothic" pitchFamily="34" charset="-128"/>
                <a:cs typeface="Times New Roman" panose="02020603050405020304" pitchFamily="18" charset="0"/>
              </a:rPr>
              <a:t>O Instituto continuará a intensificar a sua utilização das TIC no cumprimento do seu mandato. </a:t>
            </a:r>
          </a:p>
          <a:p>
            <a:pPr marL="0" indent="0" eaLnBrk="1" hangingPunct="1">
              <a:buNone/>
              <a:defRPr/>
            </a:pPr>
            <a:endParaRPr lang="pt-PT" altLang="en-US" sz="800" dirty="0">
              <a:latin typeface="Times New Roman" panose="02020603050405020304" pitchFamily="18" charset="0"/>
              <a:ea typeface="MS PGothic" pitchFamily="34" charset="-128"/>
              <a:cs typeface="Times New Roman" panose="02020603050405020304" pitchFamily="18" charset="0"/>
            </a:endParaRPr>
          </a:p>
          <a:p>
            <a:pPr eaLnBrk="1" hangingPunct="1">
              <a:defRPr/>
            </a:pPr>
            <a:r>
              <a:rPr lang="pt-PT" altLang="en-US" sz="2000" dirty="0">
                <a:latin typeface="Times New Roman" panose="02020603050405020304" pitchFamily="18" charset="0"/>
                <a:ea typeface="MS PGothic" pitchFamily="34" charset="-128"/>
                <a:cs typeface="Times New Roman" panose="02020603050405020304" pitchFamily="18" charset="0"/>
              </a:rPr>
              <a:t>Dar-se-á continuação à colaboração com os principais parceiros técnicos para agregar sinergias e evitar a duplicação de esforços.  </a:t>
            </a:r>
          </a:p>
          <a:p>
            <a:pPr marL="0" lvl="0" indent="0">
              <a:buNone/>
            </a:pPr>
            <a:endParaRPr lang="pt-PT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pt-P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Serão continuamente identificadas e tidas em conta áreas de incidência emergentes. </a:t>
            </a:r>
            <a:endParaRPr lang="pt-PT" altLang="en-US" sz="2000" dirty="0">
              <a:latin typeface="Times New Roman" panose="02020603050405020304" pitchFamily="18" charset="0"/>
              <a:ea typeface="MS PGothic" pitchFamily="34" charset="-128"/>
              <a:cs typeface="Times New Roman" panose="02020603050405020304" pitchFamily="18" charset="0"/>
            </a:endParaRPr>
          </a:p>
          <a:p>
            <a:pPr eaLnBrk="1" hangingPunct="1">
              <a:defRPr/>
            </a:pPr>
            <a:endParaRPr lang="en-US" altLang="en-US" sz="2400" dirty="0">
              <a:latin typeface="Times New Roman" panose="02020603050405020304" pitchFamily="18" charset="0"/>
              <a:ea typeface="MS PGothic" pitchFamily="34" charset="-128"/>
              <a:cs typeface="Times New Roman" panose="02020603050405020304" pitchFamily="18" charset="0"/>
            </a:endParaRPr>
          </a:p>
          <a:p>
            <a:pPr marL="0" indent="0" eaLnBrk="1" hangingPunct="1">
              <a:buNone/>
              <a:defRPr/>
            </a:pPr>
            <a:endParaRPr lang="en-US" altLang="en-US" sz="2400" dirty="0">
              <a:latin typeface="Times New Roman" panose="02020603050405020304" pitchFamily="18" charset="0"/>
              <a:ea typeface="MS PGothic" pitchFamily="34" charset="-128"/>
              <a:cs typeface="Times New Roman" panose="02020603050405020304" pitchFamily="18" charset="0"/>
            </a:endParaRPr>
          </a:p>
          <a:p>
            <a:pPr eaLnBrk="1" hangingPunct="1">
              <a:defRPr/>
            </a:pPr>
            <a:endParaRPr lang="en-US" altLang="en-US" sz="2400" dirty="0">
              <a:latin typeface="Times New Roman" panose="02020603050405020304" pitchFamily="18" charset="0"/>
              <a:ea typeface="MS PGothic" pitchFamily="34" charset="-128"/>
              <a:cs typeface="Times New Roman" panose="02020603050405020304" pitchFamily="18" charset="0"/>
            </a:endParaRPr>
          </a:p>
          <a:p>
            <a:pPr eaLnBrk="1" hangingPunct="1">
              <a:defRPr/>
            </a:pPr>
            <a:endParaRPr lang="en-US" altLang="en-US" sz="2400" dirty="0">
              <a:latin typeface="Times New Roman" panose="02020603050405020304" pitchFamily="18" charset="0"/>
              <a:ea typeface="MS PGothic" pitchFamily="34" charset="-128"/>
              <a:cs typeface="Times New Roman" panose="02020603050405020304" pitchFamily="18" charset="0"/>
            </a:endParaRPr>
          </a:p>
          <a:p>
            <a:pPr eaLnBrk="1" hangingPunct="1">
              <a:defRPr/>
            </a:pPr>
            <a:endParaRPr lang="en-US" altLang="en-US" sz="800" dirty="0">
              <a:latin typeface="Times New Roman" panose="02020603050405020304" pitchFamily="18" charset="0"/>
              <a:ea typeface="MS PGothic" pitchFamily="34" charset="-128"/>
              <a:cs typeface="Times New Roman" panose="02020603050405020304" pitchFamily="18" charset="0"/>
            </a:endParaRPr>
          </a:p>
          <a:p>
            <a:pPr marL="0" indent="0" eaLnBrk="1" hangingPunct="1">
              <a:buNone/>
              <a:defRPr/>
            </a:pPr>
            <a:endParaRPr lang="en-US" altLang="en-US" sz="2400" dirty="0">
              <a:latin typeface="Times New Roman" panose="02020603050405020304" pitchFamily="18" charset="0"/>
              <a:ea typeface="MS PGothic" pitchFamily="34" charset="-128"/>
              <a:cs typeface="Times New Roman" panose="02020603050405020304" pitchFamily="18" charset="0"/>
            </a:endParaRPr>
          </a:p>
          <a:p>
            <a:pPr marL="0" indent="0" eaLnBrk="1" hangingPunct="1">
              <a:buNone/>
              <a:defRPr/>
            </a:pPr>
            <a:endParaRPr lang="en-US" altLang="en-US" sz="2400" dirty="0">
              <a:latin typeface="Times New Roman" panose="02020603050405020304" pitchFamily="18" charset="0"/>
              <a:ea typeface="MS PGothic" pitchFamily="34" charset="-128"/>
              <a:cs typeface="Times New Roman" panose="02020603050405020304" pitchFamily="18" charset="0"/>
            </a:endParaRPr>
          </a:p>
        </p:txBody>
      </p:sp>
      <p:sp>
        <p:nvSpPr>
          <p:cNvPr id="7172" name="Slide Number Placeholder 2">
            <a:extLst>
              <a:ext uri="{FF2B5EF4-FFF2-40B4-BE49-F238E27FC236}">
                <a16:creationId xmlns:a16="http://schemas.microsoft.com/office/drawing/2014/main" id="{ED6929F9-88B8-4B47-888F-981C6F9E4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0AD991C-1877-4DF4-9A46-E65A4BE2FAB0}" type="slidenum">
              <a:rPr lang="en-US" altLang="en-U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20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30236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10402</TotalTime>
  <Words>957</Words>
  <Application>Microsoft Office PowerPoint</Application>
  <PresentationFormat>On-screen Show (4:3)</PresentationFormat>
  <Paragraphs>158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Times New Roman</vt:lpstr>
      <vt:lpstr>Wingdings</vt:lpstr>
      <vt:lpstr>Office Theme</vt:lpstr>
      <vt:lpstr> COMUNICAÇÃO DO MEFMI NA 10A REUNIÃO DO COMITÉ DIRECTOR DO ATI </vt:lpstr>
      <vt:lpstr>Estrutura</vt:lpstr>
      <vt:lpstr>Acerca do MEFMI</vt:lpstr>
      <vt:lpstr> Destaques da colaboração ATI-MEFMI e FMI-MEFMI no domínio da formação </vt:lpstr>
      <vt:lpstr>Discutir como a colaboração e as acções de reforço de capacidades proporcionadas pelo ATI (e pelo FMI em geral) se enquadram na estratégia global do MEFM (complementaridades, exemplos)</vt:lpstr>
      <vt:lpstr>Como fotalecer a colaboração existente entre o ATI e o MEFMI e o que o ATI pode fazer para viabilizar esta colaboração no futuro.</vt:lpstr>
      <vt:lpstr> Conclusão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MEFMI</dc:creator>
  <cp:lastModifiedBy>Isabel Catalano</cp:lastModifiedBy>
  <cp:revision>782</cp:revision>
  <cp:lastPrinted>2023-05-16T07:07:50Z</cp:lastPrinted>
  <dcterms:created xsi:type="dcterms:W3CDTF">2014-01-22T10:06:30Z</dcterms:created>
  <dcterms:modified xsi:type="dcterms:W3CDTF">2023-05-22T20:44:17Z</dcterms:modified>
</cp:coreProperties>
</file>