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handoutMasterIdLst>
    <p:handoutMasterId r:id="rId10"/>
  </p:handoutMasterIdLst>
  <p:sldIdLst>
    <p:sldId id="256" r:id="rId2"/>
    <p:sldId id="352" r:id="rId3"/>
    <p:sldId id="359" r:id="rId4"/>
    <p:sldId id="371" r:id="rId5"/>
    <p:sldId id="369" r:id="rId6"/>
    <p:sldId id="370" r:id="rId7"/>
    <p:sldId id="353" r:id="rId8"/>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vian Namugambe" initials="VN" lastIdx="1" clrIdx="0"/>
  <p:cmAuthor id="2" name="Senei Molapo" initials="SMolapo" lastIdx="2" clrIdx="1"/>
  <p:cmAuthor id="3" name="pdm" initials="p" lastIdx="14" clrIdx="2">
    <p:extLst>
      <p:ext uri="{19B8F6BF-5375-455C-9EA6-DF929625EA0E}">
        <p15:presenceInfo xmlns:p15="http://schemas.microsoft.com/office/powerpoint/2012/main" userId="pd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3488" autoAdjust="0"/>
  </p:normalViewPr>
  <p:slideViewPr>
    <p:cSldViewPr>
      <p:cViewPr varScale="1">
        <p:scale>
          <a:sx n="91" d="100"/>
          <a:sy n="91" d="100"/>
        </p:scale>
        <p:origin x="123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D17E0D1-6C00-48BF-986C-952F27CA3C58}"/>
              </a:ext>
            </a:extLst>
          </p:cNvPr>
          <p:cNvSpPr>
            <a:spLocks noGrp="1"/>
          </p:cNvSpPr>
          <p:nvPr>
            <p:ph type="hdr" sz="quarter"/>
          </p:nvPr>
        </p:nvSpPr>
        <p:spPr>
          <a:xfrm>
            <a:off x="0" y="1"/>
            <a:ext cx="3038604" cy="466752"/>
          </a:xfrm>
          <a:prstGeom prst="rect">
            <a:avLst/>
          </a:prstGeom>
        </p:spPr>
        <p:txBody>
          <a:bodyPr vert="horz" lIns="91440" tIns="45720" rIns="91440" bIns="45720" rtlCol="0"/>
          <a:lstStyle>
            <a:lvl1pPr algn="l">
              <a:defRPr sz="1200">
                <a:ea typeface="MS PGothic" panose="020B0600070205080204" pitchFamily="34" charset="-128"/>
              </a:defRPr>
            </a:lvl1pPr>
          </a:lstStyle>
          <a:p>
            <a:pPr>
              <a:defRPr/>
            </a:pPr>
            <a:endParaRPr lang="en-ZW" dirty="0"/>
          </a:p>
        </p:txBody>
      </p:sp>
      <p:sp>
        <p:nvSpPr>
          <p:cNvPr id="3" name="Date Placeholder 2">
            <a:extLst>
              <a:ext uri="{FF2B5EF4-FFF2-40B4-BE49-F238E27FC236}">
                <a16:creationId xmlns:a16="http://schemas.microsoft.com/office/drawing/2014/main" id="{CAE5B626-B595-4154-B16C-13F5B0F62706}"/>
              </a:ext>
            </a:extLst>
          </p:cNvPr>
          <p:cNvSpPr>
            <a:spLocks noGrp="1"/>
          </p:cNvSpPr>
          <p:nvPr>
            <p:ph type="dt" sz="quarter" idx="1"/>
          </p:nvPr>
        </p:nvSpPr>
        <p:spPr>
          <a:xfrm>
            <a:off x="3970159" y="1"/>
            <a:ext cx="3038604" cy="466752"/>
          </a:xfrm>
          <a:prstGeom prst="rect">
            <a:avLst/>
          </a:prstGeom>
        </p:spPr>
        <p:txBody>
          <a:bodyPr vert="horz" lIns="91440" tIns="45720" rIns="91440" bIns="45720" rtlCol="0"/>
          <a:lstStyle>
            <a:lvl1pPr algn="r">
              <a:defRPr sz="1200">
                <a:ea typeface="MS PGothic" panose="020B0600070205080204" pitchFamily="34" charset="-128"/>
              </a:defRPr>
            </a:lvl1pPr>
          </a:lstStyle>
          <a:p>
            <a:pPr>
              <a:defRPr/>
            </a:pPr>
            <a:fld id="{B78AEEF3-3148-4F25-84BD-D79E80DB3ABB}" type="datetimeFigureOut">
              <a:rPr lang="en-ZW"/>
              <a:pPr>
                <a:defRPr/>
              </a:pPr>
              <a:t>23/5/2023</a:t>
            </a:fld>
            <a:endParaRPr lang="en-ZW" dirty="0"/>
          </a:p>
        </p:txBody>
      </p:sp>
      <p:sp>
        <p:nvSpPr>
          <p:cNvPr id="4" name="Footer Placeholder 3">
            <a:extLst>
              <a:ext uri="{FF2B5EF4-FFF2-40B4-BE49-F238E27FC236}">
                <a16:creationId xmlns:a16="http://schemas.microsoft.com/office/drawing/2014/main" id="{B8DDD7EC-0997-4F15-B85C-982544FDD299}"/>
              </a:ext>
            </a:extLst>
          </p:cNvPr>
          <p:cNvSpPr>
            <a:spLocks noGrp="1"/>
          </p:cNvSpPr>
          <p:nvPr>
            <p:ph type="ftr" sz="quarter" idx="2"/>
          </p:nvPr>
        </p:nvSpPr>
        <p:spPr>
          <a:xfrm>
            <a:off x="0" y="8829648"/>
            <a:ext cx="3038604" cy="466752"/>
          </a:xfrm>
          <a:prstGeom prst="rect">
            <a:avLst/>
          </a:prstGeom>
        </p:spPr>
        <p:txBody>
          <a:bodyPr vert="horz" lIns="91440" tIns="45720" rIns="91440" bIns="45720" rtlCol="0" anchor="b"/>
          <a:lstStyle>
            <a:lvl1pPr algn="l">
              <a:defRPr sz="1200">
                <a:ea typeface="MS PGothic" panose="020B0600070205080204" pitchFamily="34" charset="-128"/>
              </a:defRPr>
            </a:lvl1pPr>
          </a:lstStyle>
          <a:p>
            <a:pPr>
              <a:defRPr/>
            </a:pPr>
            <a:endParaRPr lang="en-ZW" dirty="0"/>
          </a:p>
        </p:txBody>
      </p:sp>
      <p:sp>
        <p:nvSpPr>
          <p:cNvPr id="5" name="Slide Number Placeholder 4">
            <a:extLst>
              <a:ext uri="{FF2B5EF4-FFF2-40B4-BE49-F238E27FC236}">
                <a16:creationId xmlns:a16="http://schemas.microsoft.com/office/drawing/2014/main" id="{97B97E33-0883-4F95-88F9-3F44A2DA2C79}"/>
              </a:ext>
            </a:extLst>
          </p:cNvPr>
          <p:cNvSpPr>
            <a:spLocks noGrp="1"/>
          </p:cNvSpPr>
          <p:nvPr>
            <p:ph type="sldNum" sz="quarter" idx="3"/>
          </p:nvPr>
        </p:nvSpPr>
        <p:spPr>
          <a:xfrm>
            <a:off x="3970159" y="8829648"/>
            <a:ext cx="3038604" cy="466752"/>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E16E6C4C-C9A1-44D0-98C3-C53D2CC815AC}" type="slidenum">
              <a:rPr lang="en-ZW" altLang="en-US"/>
              <a:pPr/>
              <a:t>‹nº›</a:t>
            </a:fld>
            <a:endParaRPr lang="en-ZW" altLang="en-US" dirty="0"/>
          </a:p>
        </p:txBody>
      </p:sp>
    </p:spTree>
    <p:extLst>
      <p:ext uri="{BB962C8B-B14F-4D97-AF65-F5344CB8AC3E}">
        <p14:creationId xmlns:p14="http://schemas.microsoft.com/office/powerpoint/2010/main" val="33068273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95DC8B5-7680-47D5-AA01-334510D2A449}"/>
              </a:ext>
            </a:extLst>
          </p:cNvPr>
          <p:cNvSpPr>
            <a:spLocks noGrp="1"/>
          </p:cNvSpPr>
          <p:nvPr>
            <p:ph type="hdr" sz="quarter"/>
          </p:nvPr>
        </p:nvSpPr>
        <p:spPr>
          <a:xfrm>
            <a:off x="0" y="1"/>
            <a:ext cx="3038604" cy="466752"/>
          </a:xfrm>
          <a:prstGeom prst="rect">
            <a:avLst/>
          </a:prstGeom>
        </p:spPr>
        <p:txBody>
          <a:bodyPr vert="horz" lIns="91440" tIns="45720" rIns="91440" bIns="45720" rtlCol="0"/>
          <a:lstStyle>
            <a:lvl1pPr algn="l">
              <a:defRPr sz="1200">
                <a:ea typeface="MS PGothic" panose="020B0600070205080204" pitchFamily="34" charset="-128"/>
              </a:defRPr>
            </a:lvl1pPr>
          </a:lstStyle>
          <a:p>
            <a:pPr>
              <a:defRPr/>
            </a:pPr>
            <a:endParaRPr lang="en-US" dirty="0"/>
          </a:p>
        </p:txBody>
      </p:sp>
      <p:sp>
        <p:nvSpPr>
          <p:cNvPr id="3" name="Date Placeholder 2">
            <a:extLst>
              <a:ext uri="{FF2B5EF4-FFF2-40B4-BE49-F238E27FC236}">
                <a16:creationId xmlns:a16="http://schemas.microsoft.com/office/drawing/2014/main" id="{BD0C725B-F596-4A6D-A62F-9006DA05EB20}"/>
              </a:ext>
            </a:extLst>
          </p:cNvPr>
          <p:cNvSpPr>
            <a:spLocks noGrp="1"/>
          </p:cNvSpPr>
          <p:nvPr>
            <p:ph type="dt" idx="1"/>
          </p:nvPr>
        </p:nvSpPr>
        <p:spPr>
          <a:xfrm>
            <a:off x="3970159" y="1"/>
            <a:ext cx="3038604" cy="466752"/>
          </a:xfrm>
          <a:prstGeom prst="rect">
            <a:avLst/>
          </a:prstGeom>
        </p:spPr>
        <p:txBody>
          <a:bodyPr vert="horz" lIns="91440" tIns="45720" rIns="91440" bIns="45720" rtlCol="0"/>
          <a:lstStyle>
            <a:lvl1pPr algn="r">
              <a:defRPr sz="1200">
                <a:ea typeface="MS PGothic" panose="020B0600070205080204" pitchFamily="34" charset="-128"/>
              </a:defRPr>
            </a:lvl1pPr>
          </a:lstStyle>
          <a:p>
            <a:pPr>
              <a:defRPr/>
            </a:pPr>
            <a:fld id="{751A9FF2-38C4-4821-A91F-B65038DA3616}" type="datetimeFigureOut">
              <a:rPr lang="en-US"/>
              <a:t>5/23/2023</a:t>
            </a:fld>
            <a:endParaRPr lang="en-US" dirty="0"/>
          </a:p>
        </p:txBody>
      </p:sp>
      <p:sp>
        <p:nvSpPr>
          <p:cNvPr id="4" name="Slide Image Placeholder 3">
            <a:extLst>
              <a:ext uri="{FF2B5EF4-FFF2-40B4-BE49-F238E27FC236}">
                <a16:creationId xmlns:a16="http://schemas.microsoft.com/office/drawing/2014/main" id="{827AB9F9-2EC1-40D6-8EFC-3827D610708F}"/>
              </a:ext>
            </a:extLst>
          </p:cNvPr>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ADFB5A55-51E7-488E-9727-2C116660381A}"/>
              </a:ext>
            </a:extLst>
          </p:cNvPr>
          <p:cNvSpPr>
            <a:spLocks noGrp="1"/>
          </p:cNvSpPr>
          <p:nvPr>
            <p:ph type="body" sz="quarter" idx="3"/>
          </p:nvPr>
        </p:nvSpPr>
        <p:spPr>
          <a:xfrm>
            <a:off x="700713" y="4474283"/>
            <a:ext cx="5608975" cy="3659696"/>
          </a:xfrm>
          <a:prstGeom prst="rect">
            <a:avLst/>
          </a:prstGeom>
        </p:spPr>
        <p:txBody>
          <a:bodyPr vert="horz" lIns="91440" tIns="45720" rIns="91440" bIns="45720" rtlCol="0"/>
          <a:lstStyle/>
          <a:p>
            <a:pPr lvl="0"/>
            <a:r>
              <a:rPr lang="en-US" noProof="0"/>
              <a:t>Cliquez pour modifier les styles de texte du Master</a:t>
            </a:r>
          </a:p>
          <a:p>
            <a:pPr lvl="1"/>
            <a:r>
              <a:rPr lang="en-US" noProof="0"/>
              <a:t>Deuxième niveau</a:t>
            </a:r>
          </a:p>
          <a:p>
            <a:pPr lvl="2"/>
            <a:r>
              <a:rPr lang="en-US" noProof="0"/>
              <a:t>Troisième niveau</a:t>
            </a:r>
          </a:p>
          <a:p>
            <a:pPr lvl="3"/>
            <a:r>
              <a:rPr lang="en-US" noProof="0"/>
              <a:t>Quatrième niveau</a:t>
            </a:r>
          </a:p>
          <a:p>
            <a:pPr lvl="4"/>
            <a:r>
              <a:rPr lang="en-US" noProof="0"/>
              <a:t>Cinquième niveau</a:t>
            </a:r>
          </a:p>
        </p:txBody>
      </p:sp>
      <p:sp>
        <p:nvSpPr>
          <p:cNvPr id="6" name="Footer Placeholder 5">
            <a:extLst>
              <a:ext uri="{FF2B5EF4-FFF2-40B4-BE49-F238E27FC236}">
                <a16:creationId xmlns:a16="http://schemas.microsoft.com/office/drawing/2014/main" id="{CF1D8BC9-EED8-42B1-8E4A-3E82380BB10A}"/>
              </a:ext>
            </a:extLst>
          </p:cNvPr>
          <p:cNvSpPr>
            <a:spLocks noGrp="1"/>
          </p:cNvSpPr>
          <p:nvPr>
            <p:ph type="ftr" sz="quarter" idx="4"/>
          </p:nvPr>
        </p:nvSpPr>
        <p:spPr>
          <a:xfrm>
            <a:off x="0" y="8829648"/>
            <a:ext cx="3038604" cy="466752"/>
          </a:xfrm>
          <a:prstGeom prst="rect">
            <a:avLst/>
          </a:prstGeom>
        </p:spPr>
        <p:txBody>
          <a:bodyPr vert="horz" lIns="91440" tIns="45720" rIns="91440" bIns="45720" rtlCol="0" anchor="b"/>
          <a:lstStyle>
            <a:lvl1pPr algn="l">
              <a:defRPr sz="1200">
                <a:ea typeface="MS PGothic" panose="020B0600070205080204" pitchFamily="34" charset="-128"/>
              </a:defRPr>
            </a:lvl1pPr>
          </a:lstStyle>
          <a:p>
            <a:pPr>
              <a:defRPr/>
            </a:pPr>
            <a:endParaRPr lang="en-US" dirty="0"/>
          </a:p>
        </p:txBody>
      </p:sp>
      <p:sp>
        <p:nvSpPr>
          <p:cNvPr id="7" name="Slide Number Placeholder 6">
            <a:extLst>
              <a:ext uri="{FF2B5EF4-FFF2-40B4-BE49-F238E27FC236}">
                <a16:creationId xmlns:a16="http://schemas.microsoft.com/office/drawing/2014/main" id="{1AD6EDBD-F715-40E8-8F4C-3C05B7D13696}"/>
              </a:ext>
            </a:extLst>
          </p:cNvPr>
          <p:cNvSpPr>
            <a:spLocks noGrp="1"/>
          </p:cNvSpPr>
          <p:nvPr>
            <p:ph type="sldNum" sz="quarter" idx="5"/>
          </p:nvPr>
        </p:nvSpPr>
        <p:spPr>
          <a:xfrm>
            <a:off x="3970159" y="8829648"/>
            <a:ext cx="3038604" cy="466752"/>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D1282147-19AC-4089-A486-411462B5E0EE}" type="slidenum">
              <a:rPr lang="en-US" altLang="en-US"/>
              <a:t>‹nº›</a:t>
            </a:fld>
            <a:endParaRPr lang="en-US" altLang="en-US" dirty="0"/>
          </a:p>
        </p:txBody>
      </p:sp>
    </p:spTree>
    <p:extLst>
      <p:ext uri="{BB962C8B-B14F-4D97-AF65-F5344CB8AC3E}">
        <p14:creationId xmlns:p14="http://schemas.microsoft.com/office/powerpoint/2010/main" val="29878452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id="{E063971D-552D-4DD9-A1F2-35FF4058F32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a:extLst>
              <a:ext uri="{FF2B5EF4-FFF2-40B4-BE49-F238E27FC236}">
                <a16:creationId xmlns:a16="http://schemas.microsoft.com/office/drawing/2014/main" id="{A631C5C9-F8E7-4863-AEDA-A23FEFAC354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ZW" altLang="en-US" dirty="0"/>
          </a:p>
        </p:txBody>
      </p:sp>
      <p:sp>
        <p:nvSpPr>
          <p:cNvPr id="6148" name="Slide Number Placeholder 3">
            <a:extLst>
              <a:ext uri="{FF2B5EF4-FFF2-40B4-BE49-F238E27FC236}">
                <a16:creationId xmlns:a16="http://schemas.microsoft.com/office/drawing/2014/main" id="{BFF3DE1A-9A92-436D-8CE4-CA06538A0C7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8837EB5C-2108-4DE0-A9D8-5455375A2004}" type="slidenum">
              <a:rPr lang="en-US" altLang="en-US"/>
              <a:t>1</a:t>
            </a:fld>
            <a:endParaRPr lang="en-US" altLang="en-US" dirty="0"/>
          </a:p>
        </p:txBody>
      </p:sp>
    </p:spTree>
    <p:extLst>
      <p:ext uri="{BB962C8B-B14F-4D97-AF65-F5344CB8AC3E}">
        <p14:creationId xmlns:p14="http://schemas.microsoft.com/office/powerpoint/2010/main" val="39227287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BE2CD841-0119-4DD1-A6C3-AB7AB6BB31F2}"/>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F061EC29-F60B-4D7D-812E-E080E850B6AB}"/>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901D914B-F864-47A0-949A-203640562B75}"/>
              </a:ext>
            </a:extLst>
          </p:cNvPr>
          <p:cNvSpPr>
            <a:spLocks noGrp="1"/>
          </p:cNvSpPr>
          <p:nvPr>
            <p:ph type="sldNum" sz="quarter" idx="12"/>
          </p:nvPr>
        </p:nvSpPr>
        <p:spPr/>
        <p:txBody>
          <a:bodyPr/>
          <a:lstStyle>
            <a:lvl1pPr>
              <a:defRPr/>
            </a:lvl1pPr>
          </a:lstStyle>
          <a:p>
            <a:fld id="{C68F39A6-4C71-4F25-B3D5-1598A8F9F852}" type="slidenum">
              <a:rPr lang="en-US" altLang="en-US"/>
              <a:pPr/>
              <a:t>‹nº›</a:t>
            </a:fld>
            <a:endParaRPr lang="en-US" altLang="en-US" dirty="0"/>
          </a:p>
        </p:txBody>
      </p:sp>
    </p:spTree>
    <p:extLst>
      <p:ext uri="{BB962C8B-B14F-4D97-AF65-F5344CB8AC3E}">
        <p14:creationId xmlns:p14="http://schemas.microsoft.com/office/powerpoint/2010/main" val="3409193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49CC6F-0353-4811-BED0-66CAEDB57981}"/>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754820A4-855C-4BC4-94C1-B33D6A97655D}"/>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AE27868E-EDAE-4118-B1C6-1AF1CBAFD2A7}"/>
              </a:ext>
            </a:extLst>
          </p:cNvPr>
          <p:cNvSpPr>
            <a:spLocks noGrp="1"/>
          </p:cNvSpPr>
          <p:nvPr>
            <p:ph type="sldNum" sz="quarter" idx="12"/>
          </p:nvPr>
        </p:nvSpPr>
        <p:spPr/>
        <p:txBody>
          <a:bodyPr/>
          <a:lstStyle>
            <a:lvl1pPr>
              <a:defRPr/>
            </a:lvl1pPr>
          </a:lstStyle>
          <a:p>
            <a:fld id="{32BEFD83-BA02-41A9-BA9B-DD169013DD1D}" type="slidenum">
              <a:rPr lang="en-US" altLang="en-US"/>
              <a:pPr/>
              <a:t>‹nº›</a:t>
            </a:fld>
            <a:endParaRPr lang="en-US" altLang="en-US" dirty="0"/>
          </a:p>
        </p:txBody>
      </p:sp>
    </p:spTree>
    <p:extLst>
      <p:ext uri="{BB962C8B-B14F-4D97-AF65-F5344CB8AC3E}">
        <p14:creationId xmlns:p14="http://schemas.microsoft.com/office/powerpoint/2010/main" val="2572861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1754D7-7217-4A4C-A78A-86E348821B9C}"/>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20D6A4CD-D9B9-46C1-96F6-E69DC7657A03}"/>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EE84B39B-F225-4D6D-8CB2-C003841639AD}"/>
              </a:ext>
            </a:extLst>
          </p:cNvPr>
          <p:cNvSpPr>
            <a:spLocks noGrp="1"/>
          </p:cNvSpPr>
          <p:nvPr>
            <p:ph type="sldNum" sz="quarter" idx="12"/>
          </p:nvPr>
        </p:nvSpPr>
        <p:spPr/>
        <p:txBody>
          <a:bodyPr/>
          <a:lstStyle>
            <a:lvl1pPr>
              <a:defRPr/>
            </a:lvl1pPr>
          </a:lstStyle>
          <a:p>
            <a:fld id="{D9C3DE1E-729C-4274-9467-DE9C3D3B01AB}" type="slidenum">
              <a:rPr lang="en-US" altLang="en-US"/>
              <a:pPr/>
              <a:t>‹nº›</a:t>
            </a:fld>
            <a:endParaRPr lang="en-US" altLang="en-US" dirty="0"/>
          </a:p>
        </p:txBody>
      </p:sp>
    </p:spTree>
    <p:extLst>
      <p:ext uri="{BB962C8B-B14F-4D97-AF65-F5344CB8AC3E}">
        <p14:creationId xmlns:p14="http://schemas.microsoft.com/office/powerpoint/2010/main" val="401350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99D4C1-CC26-4756-B595-90AA493562F5}"/>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A20E8E88-ABA9-4D80-8C7B-A24280848688}"/>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D423B495-A445-471C-8A3A-CCE8930A2194}"/>
              </a:ext>
            </a:extLst>
          </p:cNvPr>
          <p:cNvSpPr>
            <a:spLocks noGrp="1"/>
          </p:cNvSpPr>
          <p:nvPr>
            <p:ph type="sldNum" sz="quarter" idx="12"/>
          </p:nvPr>
        </p:nvSpPr>
        <p:spPr/>
        <p:txBody>
          <a:bodyPr/>
          <a:lstStyle>
            <a:lvl1pPr>
              <a:defRPr/>
            </a:lvl1pPr>
          </a:lstStyle>
          <a:p>
            <a:fld id="{AE9DC923-4D04-420F-900A-025271DDC96C}" type="slidenum">
              <a:rPr lang="en-US" altLang="en-US"/>
              <a:pPr/>
              <a:t>‹nº›</a:t>
            </a:fld>
            <a:endParaRPr lang="en-US" altLang="en-US" dirty="0"/>
          </a:p>
        </p:txBody>
      </p:sp>
    </p:spTree>
    <p:extLst>
      <p:ext uri="{BB962C8B-B14F-4D97-AF65-F5344CB8AC3E}">
        <p14:creationId xmlns:p14="http://schemas.microsoft.com/office/powerpoint/2010/main" val="944251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42C8CD4-E0F8-468A-AB92-9A92D706D5BD}"/>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C5C65BE5-383F-475E-B6F3-B4B873E51E9E}"/>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A8B0E705-0893-4155-906A-35607FA206C9}"/>
              </a:ext>
            </a:extLst>
          </p:cNvPr>
          <p:cNvSpPr>
            <a:spLocks noGrp="1"/>
          </p:cNvSpPr>
          <p:nvPr>
            <p:ph type="sldNum" sz="quarter" idx="12"/>
          </p:nvPr>
        </p:nvSpPr>
        <p:spPr/>
        <p:txBody>
          <a:bodyPr/>
          <a:lstStyle>
            <a:lvl1pPr>
              <a:defRPr/>
            </a:lvl1pPr>
          </a:lstStyle>
          <a:p>
            <a:fld id="{326AA0E4-E2A4-41FE-B4DC-A04B931C0416}" type="slidenum">
              <a:rPr lang="en-US" altLang="en-US"/>
              <a:pPr/>
              <a:t>‹nº›</a:t>
            </a:fld>
            <a:endParaRPr lang="en-US" altLang="en-US" dirty="0"/>
          </a:p>
        </p:txBody>
      </p:sp>
    </p:spTree>
    <p:extLst>
      <p:ext uri="{BB962C8B-B14F-4D97-AF65-F5344CB8AC3E}">
        <p14:creationId xmlns:p14="http://schemas.microsoft.com/office/powerpoint/2010/main" val="2496498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1D749F54-3FC5-4B6E-B7B5-6975CAD0D12E}"/>
              </a:ext>
            </a:extLst>
          </p:cNvPr>
          <p:cNvSpPr>
            <a:spLocks noGrp="1"/>
          </p:cNvSpPr>
          <p:nvPr>
            <p:ph type="dt" sz="half" idx="10"/>
          </p:nvPr>
        </p:nvSpPr>
        <p:spPr/>
        <p:txBody>
          <a:bodyPr/>
          <a:lstStyle>
            <a:lvl1pPr>
              <a:defRPr/>
            </a:lvl1pPr>
          </a:lstStyle>
          <a:p>
            <a:pPr>
              <a:defRPr/>
            </a:pPr>
            <a:endParaRPr lang="en-US" altLang="en-US" dirty="0"/>
          </a:p>
        </p:txBody>
      </p:sp>
      <p:sp>
        <p:nvSpPr>
          <p:cNvPr id="6" name="Footer Placeholder 4">
            <a:extLst>
              <a:ext uri="{FF2B5EF4-FFF2-40B4-BE49-F238E27FC236}">
                <a16:creationId xmlns:a16="http://schemas.microsoft.com/office/drawing/2014/main" id="{E98A5A69-362B-4407-84C6-E47571D38F47}"/>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008422E2-3D4C-40C3-B788-189223703DF0}"/>
              </a:ext>
            </a:extLst>
          </p:cNvPr>
          <p:cNvSpPr>
            <a:spLocks noGrp="1"/>
          </p:cNvSpPr>
          <p:nvPr>
            <p:ph type="sldNum" sz="quarter" idx="12"/>
          </p:nvPr>
        </p:nvSpPr>
        <p:spPr/>
        <p:txBody>
          <a:bodyPr/>
          <a:lstStyle>
            <a:lvl1pPr>
              <a:defRPr/>
            </a:lvl1pPr>
          </a:lstStyle>
          <a:p>
            <a:fld id="{EDA01695-CD5D-4146-9D37-C1CFE3D244F5}" type="slidenum">
              <a:rPr lang="en-US" altLang="en-US"/>
              <a:pPr/>
              <a:t>‹nº›</a:t>
            </a:fld>
            <a:endParaRPr lang="en-US" altLang="en-US" dirty="0"/>
          </a:p>
        </p:txBody>
      </p:sp>
    </p:spTree>
    <p:extLst>
      <p:ext uri="{BB962C8B-B14F-4D97-AF65-F5344CB8AC3E}">
        <p14:creationId xmlns:p14="http://schemas.microsoft.com/office/powerpoint/2010/main" val="1117049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D5A9DA3A-DB96-4866-A5D1-83D0AEFCFDB8}"/>
              </a:ext>
            </a:extLst>
          </p:cNvPr>
          <p:cNvSpPr>
            <a:spLocks noGrp="1"/>
          </p:cNvSpPr>
          <p:nvPr>
            <p:ph type="dt" sz="half" idx="10"/>
          </p:nvPr>
        </p:nvSpPr>
        <p:spPr/>
        <p:txBody>
          <a:bodyPr/>
          <a:lstStyle>
            <a:lvl1pPr>
              <a:defRPr/>
            </a:lvl1pPr>
          </a:lstStyle>
          <a:p>
            <a:pPr>
              <a:defRPr/>
            </a:pPr>
            <a:endParaRPr lang="en-US" altLang="en-US" dirty="0"/>
          </a:p>
        </p:txBody>
      </p:sp>
      <p:sp>
        <p:nvSpPr>
          <p:cNvPr id="8" name="Footer Placeholder 4">
            <a:extLst>
              <a:ext uri="{FF2B5EF4-FFF2-40B4-BE49-F238E27FC236}">
                <a16:creationId xmlns:a16="http://schemas.microsoft.com/office/drawing/2014/main" id="{7F2FE4B4-6F06-4FC6-9CDA-3BFDCD4561A4}"/>
              </a:ext>
            </a:extLst>
          </p:cNvPr>
          <p:cNvSpPr>
            <a:spLocks noGrp="1"/>
          </p:cNvSpPr>
          <p:nvPr>
            <p:ph type="ftr" sz="quarter" idx="11"/>
          </p:nvPr>
        </p:nvSpPr>
        <p:spPr/>
        <p:txBody>
          <a:bodyPr/>
          <a:lstStyle>
            <a:lvl1pPr>
              <a:defRPr/>
            </a:lvl1pPr>
          </a:lstStyle>
          <a:p>
            <a:pPr>
              <a:defRPr/>
            </a:pPr>
            <a:endParaRPr lang="en-US" dirty="0"/>
          </a:p>
        </p:txBody>
      </p:sp>
      <p:sp>
        <p:nvSpPr>
          <p:cNvPr id="9" name="Slide Number Placeholder 5">
            <a:extLst>
              <a:ext uri="{FF2B5EF4-FFF2-40B4-BE49-F238E27FC236}">
                <a16:creationId xmlns:a16="http://schemas.microsoft.com/office/drawing/2014/main" id="{7ED694B7-0B42-4850-96F2-A7C0E3116499}"/>
              </a:ext>
            </a:extLst>
          </p:cNvPr>
          <p:cNvSpPr>
            <a:spLocks noGrp="1"/>
          </p:cNvSpPr>
          <p:nvPr>
            <p:ph type="sldNum" sz="quarter" idx="12"/>
          </p:nvPr>
        </p:nvSpPr>
        <p:spPr/>
        <p:txBody>
          <a:bodyPr/>
          <a:lstStyle>
            <a:lvl1pPr>
              <a:defRPr/>
            </a:lvl1pPr>
          </a:lstStyle>
          <a:p>
            <a:fld id="{1CFEF5D2-36E5-4B35-BA3B-773FDA68F5A4}" type="slidenum">
              <a:rPr lang="en-US" altLang="en-US"/>
              <a:pPr/>
              <a:t>‹nº›</a:t>
            </a:fld>
            <a:endParaRPr lang="en-US" altLang="en-US" dirty="0"/>
          </a:p>
        </p:txBody>
      </p:sp>
    </p:spTree>
    <p:extLst>
      <p:ext uri="{BB962C8B-B14F-4D97-AF65-F5344CB8AC3E}">
        <p14:creationId xmlns:p14="http://schemas.microsoft.com/office/powerpoint/2010/main" val="2682838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A535CC80-5B18-4FC7-9A85-06DC0F30FE75}"/>
              </a:ext>
            </a:extLst>
          </p:cNvPr>
          <p:cNvSpPr>
            <a:spLocks noGrp="1"/>
          </p:cNvSpPr>
          <p:nvPr>
            <p:ph type="dt" sz="half" idx="10"/>
          </p:nvPr>
        </p:nvSpPr>
        <p:spPr/>
        <p:txBody>
          <a:bodyPr/>
          <a:lstStyle>
            <a:lvl1pPr>
              <a:defRPr/>
            </a:lvl1pPr>
          </a:lstStyle>
          <a:p>
            <a:pPr>
              <a:defRPr/>
            </a:pPr>
            <a:endParaRPr lang="en-US" altLang="en-US" dirty="0"/>
          </a:p>
        </p:txBody>
      </p:sp>
      <p:sp>
        <p:nvSpPr>
          <p:cNvPr id="4" name="Footer Placeholder 4">
            <a:extLst>
              <a:ext uri="{FF2B5EF4-FFF2-40B4-BE49-F238E27FC236}">
                <a16:creationId xmlns:a16="http://schemas.microsoft.com/office/drawing/2014/main" id="{C9D77F38-5A93-4CF4-B49A-AAEFD15C7492}"/>
              </a:ext>
            </a:extLst>
          </p:cNvPr>
          <p:cNvSpPr>
            <a:spLocks noGrp="1"/>
          </p:cNvSpPr>
          <p:nvPr>
            <p:ph type="ftr" sz="quarter" idx="11"/>
          </p:nvPr>
        </p:nvSpPr>
        <p:spPr/>
        <p:txBody>
          <a:bodyPr/>
          <a:lstStyle>
            <a:lvl1pPr>
              <a:defRPr/>
            </a:lvl1pPr>
          </a:lstStyle>
          <a:p>
            <a:pPr>
              <a:defRPr/>
            </a:pPr>
            <a:endParaRPr lang="en-US" dirty="0"/>
          </a:p>
        </p:txBody>
      </p:sp>
      <p:sp>
        <p:nvSpPr>
          <p:cNvPr id="5" name="Slide Number Placeholder 5">
            <a:extLst>
              <a:ext uri="{FF2B5EF4-FFF2-40B4-BE49-F238E27FC236}">
                <a16:creationId xmlns:a16="http://schemas.microsoft.com/office/drawing/2014/main" id="{F7047BB8-9CE6-446B-A826-BED330A102BE}"/>
              </a:ext>
            </a:extLst>
          </p:cNvPr>
          <p:cNvSpPr>
            <a:spLocks noGrp="1"/>
          </p:cNvSpPr>
          <p:nvPr>
            <p:ph type="sldNum" sz="quarter" idx="12"/>
          </p:nvPr>
        </p:nvSpPr>
        <p:spPr/>
        <p:txBody>
          <a:bodyPr/>
          <a:lstStyle>
            <a:lvl1pPr>
              <a:defRPr/>
            </a:lvl1pPr>
          </a:lstStyle>
          <a:p>
            <a:fld id="{46728510-4F61-4510-B8A6-1CCA029CD096}" type="slidenum">
              <a:rPr lang="en-US" altLang="en-US"/>
              <a:pPr/>
              <a:t>‹nº›</a:t>
            </a:fld>
            <a:endParaRPr lang="en-US" altLang="en-US" dirty="0"/>
          </a:p>
        </p:txBody>
      </p:sp>
    </p:spTree>
    <p:extLst>
      <p:ext uri="{BB962C8B-B14F-4D97-AF65-F5344CB8AC3E}">
        <p14:creationId xmlns:p14="http://schemas.microsoft.com/office/powerpoint/2010/main" val="2566714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CF0CCC19-0345-465A-9523-C258AB37EAB1}"/>
              </a:ext>
            </a:extLst>
          </p:cNvPr>
          <p:cNvSpPr>
            <a:spLocks noGrp="1"/>
          </p:cNvSpPr>
          <p:nvPr>
            <p:ph type="dt" sz="half" idx="10"/>
          </p:nvPr>
        </p:nvSpPr>
        <p:spPr/>
        <p:txBody>
          <a:bodyPr/>
          <a:lstStyle>
            <a:lvl1pPr>
              <a:defRPr/>
            </a:lvl1pPr>
          </a:lstStyle>
          <a:p>
            <a:pPr>
              <a:defRPr/>
            </a:pPr>
            <a:endParaRPr lang="en-US" altLang="en-US" dirty="0"/>
          </a:p>
        </p:txBody>
      </p:sp>
      <p:sp>
        <p:nvSpPr>
          <p:cNvPr id="3" name="Footer Placeholder 4">
            <a:extLst>
              <a:ext uri="{FF2B5EF4-FFF2-40B4-BE49-F238E27FC236}">
                <a16:creationId xmlns:a16="http://schemas.microsoft.com/office/drawing/2014/main" id="{25A109B2-95C2-45FA-9C1F-1D25C2792C4E}"/>
              </a:ext>
            </a:extLst>
          </p:cNvPr>
          <p:cNvSpPr>
            <a:spLocks noGrp="1"/>
          </p:cNvSpPr>
          <p:nvPr>
            <p:ph type="ftr" sz="quarter" idx="11"/>
          </p:nvPr>
        </p:nvSpPr>
        <p:spPr/>
        <p:txBody>
          <a:bodyPr/>
          <a:lstStyle>
            <a:lvl1pPr>
              <a:defRPr/>
            </a:lvl1pPr>
          </a:lstStyle>
          <a:p>
            <a:pPr>
              <a:defRPr/>
            </a:pPr>
            <a:endParaRPr lang="en-US" dirty="0"/>
          </a:p>
        </p:txBody>
      </p:sp>
      <p:sp>
        <p:nvSpPr>
          <p:cNvPr id="4" name="Slide Number Placeholder 5">
            <a:extLst>
              <a:ext uri="{FF2B5EF4-FFF2-40B4-BE49-F238E27FC236}">
                <a16:creationId xmlns:a16="http://schemas.microsoft.com/office/drawing/2014/main" id="{7680B3B9-43C9-449C-A93E-73D10ABC9F04}"/>
              </a:ext>
            </a:extLst>
          </p:cNvPr>
          <p:cNvSpPr>
            <a:spLocks noGrp="1"/>
          </p:cNvSpPr>
          <p:nvPr>
            <p:ph type="sldNum" sz="quarter" idx="12"/>
          </p:nvPr>
        </p:nvSpPr>
        <p:spPr/>
        <p:txBody>
          <a:bodyPr/>
          <a:lstStyle>
            <a:lvl1pPr>
              <a:defRPr/>
            </a:lvl1pPr>
          </a:lstStyle>
          <a:p>
            <a:fld id="{9B2180BC-EA33-421E-9B4E-D3A81AB37886}" type="slidenum">
              <a:rPr lang="en-US" altLang="en-US"/>
              <a:pPr/>
              <a:t>‹nº›</a:t>
            </a:fld>
            <a:endParaRPr lang="en-US" altLang="en-US" dirty="0"/>
          </a:p>
        </p:txBody>
      </p:sp>
    </p:spTree>
    <p:extLst>
      <p:ext uri="{BB962C8B-B14F-4D97-AF65-F5344CB8AC3E}">
        <p14:creationId xmlns:p14="http://schemas.microsoft.com/office/powerpoint/2010/main" val="3606387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5C4BFCC2-CDFC-4C96-A404-21A14D2720DF}"/>
              </a:ext>
            </a:extLst>
          </p:cNvPr>
          <p:cNvSpPr>
            <a:spLocks noGrp="1"/>
          </p:cNvSpPr>
          <p:nvPr>
            <p:ph type="dt" sz="half" idx="10"/>
          </p:nvPr>
        </p:nvSpPr>
        <p:spPr/>
        <p:txBody>
          <a:bodyPr/>
          <a:lstStyle>
            <a:lvl1pPr>
              <a:defRPr/>
            </a:lvl1pPr>
          </a:lstStyle>
          <a:p>
            <a:pPr>
              <a:defRPr/>
            </a:pPr>
            <a:endParaRPr lang="en-US" altLang="en-US" dirty="0"/>
          </a:p>
        </p:txBody>
      </p:sp>
      <p:sp>
        <p:nvSpPr>
          <p:cNvPr id="6" name="Footer Placeholder 4">
            <a:extLst>
              <a:ext uri="{FF2B5EF4-FFF2-40B4-BE49-F238E27FC236}">
                <a16:creationId xmlns:a16="http://schemas.microsoft.com/office/drawing/2014/main" id="{F83AAC27-EDED-4157-A700-847E32E625B4}"/>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D64908EA-764E-4805-8619-B12087BA22E7}"/>
              </a:ext>
            </a:extLst>
          </p:cNvPr>
          <p:cNvSpPr>
            <a:spLocks noGrp="1"/>
          </p:cNvSpPr>
          <p:nvPr>
            <p:ph type="sldNum" sz="quarter" idx="12"/>
          </p:nvPr>
        </p:nvSpPr>
        <p:spPr/>
        <p:txBody>
          <a:bodyPr/>
          <a:lstStyle>
            <a:lvl1pPr>
              <a:defRPr/>
            </a:lvl1pPr>
          </a:lstStyle>
          <a:p>
            <a:fld id="{6D0D2850-4759-4EFA-A194-07C0837C07A8}" type="slidenum">
              <a:rPr lang="en-US" altLang="en-US"/>
              <a:pPr/>
              <a:t>‹nº›</a:t>
            </a:fld>
            <a:endParaRPr lang="en-US" altLang="en-US" dirty="0"/>
          </a:p>
        </p:txBody>
      </p:sp>
    </p:spTree>
    <p:extLst>
      <p:ext uri="{BB962C8B-B14F-4D97-AF65-F5344CB8AC3E}">
        <p14:creationId xmlns:p14="http://schemas.microsoft.com/office/powerpoint/2010/main" val="3333995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43698F9C-DF1C-44BE-8723-A35FE0A867DC}"/>
              </a:ext>
            </a:extLst>
          </p:cNvPr>
          <p:cNvSpPr>
            <a:spLocks noGrp="1"/>
          </p:cNvSpPr>
          <p:nvPr>
            <p:ph type="dt" sz="half" idx="10"/>
          </p:nvPr>
        </p:nvSpPr>
        <p:spPr/>
        <p:txBody>
          <a:bodyPr/>
          <a:lstStyle>
            <a:lvl1pPr>
              <a:defRPr/>
            </a:lvl1pPr>
          </a:lstStyle>
          <a:p>
            <a:pPr>
              <a:defRPr/>
            </a:pPr>
            <a:endParaRPr lang="en-US" altLang="en-US" dirty="0"/>
          </a:p>
        </p:txBody>
      </p:sp>
      <p:sp>
        <p:nvSpPr>
          <p:cNvPr id="6" name="Footer Placeholder 4">
            <a:extLst>
              <a:ext uri="{FF2B5EF4-FFF2-40B4-BE49-F238E27FC236}">
                <a16:creationId xmlns:a16="http://schemas.microsoft.com/office/drawing/2014/main" id="{5F4422D9-74E9-4BCF-A5D8-E20A20A734F5}"/>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EEE38C36-E601-4035-BFA6-A0A11596D5FC}"/>
              </a:ext>
            </a:extLst>
          </p:cNvPr>
          <p:cNvSpPr>
            <a:spLocks noGrp="1"/>
          </p:cNvSpPr>
          <p:nvPr>
            <p:ph type="sldNum" sz="quarter" idx="12"/>
          </p:nvPr>
        </p:nvSpPr>
        <p:spPr/>
        <p:txBody>
          <a:bodyPr/>
          <a:lstStyle>
            <a:lvl1pPr>
              <a:defRPr/>
            </a:lvl1pPr>
          </a:lstStyle>
          <a:p>
            <a:fld id="{63996EF0-8293-4080-AD49-ED4E0AAF9197}" type="slidenum">
              <a:rPr lang="en-US" altLang="en-US"/>
              <a:pPr/>
              <a:t>‹nº›</a:t>
            </a:fld>
            <a:endParaRPr lang="en-US" altLang="en-US" dirty="0"/>
          </a:p>
        </p:txBody>
      </p:sp>
    </p:spTree>
    <p:extLst>
      <p:ext uri="{BB962C8B-B14F-4D97-AF65-F5344CB8AC3E}">
        <p14:creationId xmlns:p14="http://schemas.microsoft.com/office/powerpoint/2010/main" val="2103758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1CC1FCFB-2C4F-4C18-AAEF-2A50DBE85FFF}"/>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Cliquez pour modifier le style du titre principal</a:t>
            </a:r>
          </a:p>
        </p:txBody>
      </p:sp>
      <p:sp>
        <p:nvSpPr>
          <p:cNvPr id="1027" name="Text Placeholder 2">
            <a:extLst>
              <a:ext uri="{FF2B5EF4-FFF2-40B4-BE49-F238E27FC236}">
                <a16:creationId xmlns:a16="http://schemas.microsoft.com/office/drawing/2014/main" id="{E47C5E6C-B786-4DA6-A800-46ACE0281475}"/>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Cliquez pour modifier les styles de texte du Master</a:t>
            </a:r>
          </a:p>
          <a:p>
            <a:pPr lvl="1"/>
            <a:r>
              <a:rPr lang="en-US" altLang="en-US"/>
              <a:t>Deuxième niveau</a:t>
            </a:r>
          </a:p>
          <a:p>
            <a:pPr lvl="2"/>
            <a:r>
              <a:rPr lang="en-US" altLang="en-US"/>
              <a:t>Troisième niveau</a:t>
            </a:r>
          </a:p>
          <a:p>
            <a:pPr lvl="3"/>
            <a:r>
              <a:rPr lang="en-US" altLang="en-US"/>
              <a:t>Quatrième niveau</a:t>
            </a:r>
          </a:p>
          <a:p>
            <a:pPr lvl="4"/>
            <a:r>
              <a:rPr lang="en-US" altLang="en-US"/>
              <a:t>Cinquième niveau</a:t>
            </a:r>
          </a:p>
        </p:txBody>
      </p:sp>
      <p:sp>
        <p:nvSpPr>
          <p:cNvPr id="4" name="Date Placeholder 3">
            <a:extLst>
              <a:ext uri="{FF2B5EF4-FFF2-40B4-BE49-F238E27FC236}">
                <a16:creationId xmlns:a16="http://schemas.microsoft.com/office/drawing/2014/main" id="{641439C9-6F61-4763-82C5-ACFF1FC381C8}"/>
              </a:ext>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ea typeface="MS PGothic" panose="020B0600070205080204" pitchFamily="34" charset="-128"/>
                <a:cs typeface="Arial" pitchFamily="34" charset="0"/>
              </a:defRPr>
            </a:lvl1pPr>
          </a:lstStyle>
          <a:p>
            <a:pPr>
              <a:defRPr/>
            </a:pPr>
            <a:endParaRPr lang="en-US" altLang="en-US" dirty="0"/>
          </a:p>
        </p:txBody>
      </p:sp>
      <p:sp>
        <p:nvSpPr>
          <p:cNvPr id="5" name="Footer Placeholder 4">
            <a:extLst>
              <a:ext uri="{FF2B5EF4-FFF2-40B4-BE49-F238E27FC236}">
                <a16:creationId xmlns:a16="http://schemas.microsoft.com/office/drawing/2014/main" id="{944B1E40-0AC7-46ED-AAC6-4436ECD709D0}"/>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dirty="0"/>
          </a:p>
        </p:txBody>
      </p:sp>
      <p:sp>
        <p:nvSpPr>
          <p:cNvPr id="6" name="Slide Number Placeholder 5">
            <a:extLst>
              <a:ext uri="{FF2B5EF4-FFF2-40B4-BE49-F238E27FC236}">
                <a16:creationId xmlns:a16="http://schemas.microsoft.com/office/drawing/2014/main" id="{26F4678E-C845-4B4E-AB84-795B582AC22A}"/>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panose="020B0604020202020204" pitchFamily="34" charset="0"/>
              </a:defRPr>
            </a:lvl1pPr>
          </a:lstStyle>
          <a:p>
            <a:fld id="{5BB20C4F-D776-432E-AE88-5D918F824046}" type="slidenum">
              <a:rPr lang="en-US" altLang="en-US"/>
              <a:t>‹nº›</a:t>
            </a:fld>
            <a:endParaRPr lang="en-US"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0" fontAlgn="base" hangingPunct="0">
        <a:spcBef>
          <a:spcPct val="0"/>
        </a:spcBef>
        <a:spcAft>
          <a:spcPct val="0"/>
        </a:spcAft>
        <a:defRPr sz="4400" kern="1200">
          <a:solidFill>
            <a:schemeClr val="tx1"/>
          </a:solidFill>
          <a:latin typeface="+mj-lt"/>
          <a:ea typeface="ＭＳ Ｐゴシック" panose="020B0600070205080204" pitchFamily="34" charset="-128"/>
          <a:cs typeface="ＭＳ Ｐゴシック" charset="0"/>
        </a:defRPr>
      </a:lvl1pPr>
      <a:lvl2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panose="020B0600070205080204" pitchFamily="34" charset="-128"/>
          <a:cs typeface="ＭＳ Ｐゴシック"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panose="020B0600070205080204" pitchFamily="34" charset="-128"/>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panose="020B0600070205080204" pitchFamily="34" charset="-128"/>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anose="020B0600070205080204" pitchFamily="34" charset="-128"/>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BF8DB3DE-BEA1-4C7C-8B58-4470E1040A99}"/>
              </a:ext>
            </a:extLst>
          </p:cNvPr>
          <p:cNvSpPr>
            <a:spLocks noGrp="1"/>
          </p:cNvSpPr>
          <p:nvPr>
            <p:ph type="ctrTitle"/>
          </p:nvPr>
        </p:nvSpPr>
        <p:spPr>
          <a:xfrm>
            <a:off x="391886" y="1295400"/>
            <a:ext cx="8371114" cy="1295400"/>
          </a:xfrm>
        </p:spPr>
        <p:txBody>
          <a:bodyPr/>
          <a:lstStyle/>
          <a:p>
            <a:pPr marL="82550"/>
            <a:br>
              <a:rPr lang="en-ZW" altLang="en-US" sz="2800" b="1" dirty="0">
                <a:latin typeface="Times New Roman" panose="02020603050405020304" pitchFamily="18" charset="0"/>
                <a:cs typeface="Times New Roman" panose="02020603050405020304" pitchFamily="18" charset="0"/>
              </a:rPr>
            </a:br>
            <a:r>
              <a:rPr lang="en-ZW" altLang="en-US" sz="2800" b="1" dirty="0">
                <a:latin typeface="Times New Roman" panose="02020603050405020304" pitchFamily="18" charset="0"/>
                <a:cs typeface="Times New Roman" panose="02020603050405020304" pitchFamily="18" charset="0"/>
              </a:rPr>
              <a:t>PRÉSENTATION DU MEFMI LORS DE LA 10ième </a:t>
            </a:r>
            <a:r>
              <a:rPr lang="en-ZW" sz="2800" b="1" dirty="0">
                <a:latin typeface="Times New Roman" panose="02020603050405020304" pitchFamily="18" charset="0"/>
                <a:cs typeface="Times New Roman" panose="02020603050405020304" pitchFamily="18" charset="0"/>
              </a:rPr>
              <a:t>RÉUNION DU COMITÉ DIRECTEUR DE L’IFA </a:t>
            </a:r>
            <a:br>
              <a:rPr lang="en-US" altLang="en-US" sz="2800" b="1" dirty="0">
                <a:latin typeface="Times New Roman" panose="02020603050405020304" pitchFamily="18" charset="0"/>
                <a:cs typeface="Times New Roman" panose="02020603050405020304" pitchFamily="18" charset="0"/>
              </a:rPr>
            </a:br>
            <a:endParaRPr lang="en-US" altLang="en-US" sz="2800" b="1"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ECBDC6E5-0247-4A4D-8D9E-555BE2D3F52D}"/>
              </a:ext>
            </a:extLst>
          </p:cNvPr>
          <p:cNvSpPr>
            <a:spLocks noGrp="1"/>
          </p:cNvSpPr>
          <p:nvPr>
            <p:ph type="subTitle" idx="1"/>
          </p:nvPr>
        </p:nvSpPr>
        <p:spPr>
          <a:xfrm>
            <a:off x="304800" y="3276600"/>
            <a:ext cx="8458200" cy="1752600"/>
          </a:xfrm>
        </p:spPr>
        <p:txBody>
          <a:bodyPr rtlCol="0">
            <a:normAutofit/>
          </a:bodyPr>
          <a:lstStyle/>
          <a:p>
            <a:pPr eaLnBrk="1" fontAlgn="auto" hangingPunct="1">
              <a:lnSpc>
                <a:spcPct val="150000"/>
              </a:lnSpc>
              <a:spcAft>
                <a:spcPts val="0"/>
              </a:spcAft>
              <a:defRPr/>
            </a:pPr>
            <a:r>
              <a:rPr lang="en-US" sz="2400" dirty="0">
                <a:solidFill>
                  <a:schemeClr val="tx1"/>
                </a:solidFill>
                <a:latin typeface="Times New Roman" panose="02020603050405020304" pitchFamily="18" charset="0"/>
                <a:cs typeface="Times New Roman" panose="02020603050405020304" pitchFamily="18" charset="0"/>
              </a:rPr>
              <a:t>Présenté par </a:t>
            </a:r>
          </a:p>
          <a:p>
            <a:pPr eaLnBrk="1" fontAlgn="auto" hangingPunct="1">
              <a:lnSpc>
                <a:spcPct val="150000"/>
              </a:lnSpc>
              <a:spcAft>
                <a:spcPts val="0"/>
              </a:spcAft>
              <a:defRPr/>
            </a:pPr>
            <a:r>
              <a:rPr lang="en-US" sz="2400" dirty="0">
                <a:solidFill>
                  <a:schemeClr val="tx1"/>
                </a:solidFill>
                <a:latin typeface="Times New Roman" panose="02020603050405020304" pitchFamily="18" charset="0"/>
                <a:cs typeface="Times New Roman" panose="02020603050405020304" pitchFamily="18" charset="0"/>
              </a:rPr>
              <a:t>Dr Sehliselo Mpofu</a:t>
            </a:r>
          </a:p>
        </p:txBody>
      </p:sp>
      <p:sp>
        <p:nvSpPr>
          <p:cNvPr id="6" name="Subtitle 2">
            <a:extLst>
              <a:ext uri="{FF2B5EF4-FFF2-40B4-BE49-F238E27FC236}">
                <a16:creationId xmlns:a16="http://schemas.microsoft.com/office/drawing/2014/main" id="{ECBDC6E5-0247-4A4D-8D9E-555BE2D3F52D}"/>
              </a:ext>
            </a:extLst>
          </p:cNvPr>
          <p:cNvSpPr txBox="1">
            <a:spLocks/>
          </p:cNvSpPr>
          <p:nvPr/>
        </p:nvSpPr>
        <p:spPr bwMode="auto">
          <a:xfrm>
            <a:off x="990600" y="5257800"/>
            <a:ext cx="71628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lnSpcReduction="10000"/>
          </a:bodyPr>
          <a:lstStyle>
            <a:lvl1pPr marL="0" indent="0" algn="ctr" rtl="0" eaLnBrk="0" fontAlgn="base" hangingPunct="0">
              <a:spcBef>
                <a:spcPct val="20000"/>
              </a:spcBef>
              <a:spcAft>
                <a:spcPct val="0"/>
              </a:spcAft>
              <a:buFont typeface="Arial" panose="020B0604020202020204" pitchFamily="34" charset="0"/>
              <a:buNone/>
              <a:defRPr sz="3200" kern="1200">
                <a:solidFill>
                  <a:schemeClr val="tx1">
                    <a:tint val="75000"/>
                  </a:schemeClr>
                </a:solidFill>
                <a:latin typeface="+mn-lt"/>
                <a:ea typeface="ＭＳ Ｐゴシック" panose="020B0600070205080204" pitchFamily="34" charset="-128"/>
                <a:cs typeface="ＭＳ Ｐゴシック" charset="0"/>
              </a:defRPr>
            </a:lvl1pPr>
            <a:lvl2pPr marL="457200" indent="0" algn="ctr" rtl="0" eaLnBrk="0" fontAlgn="base" hangingPunct="0">
              <a:spcBef>
                <a:spcPct val="20000"/>
              </a:spcBef>
              <a:spcAft>
                <a:spcPct val="0"/>
              </a:spcAft>
              <a:buFont typeface="Arial" panose="020B0604020202020204" pitchFamily="34" charset="0"/>
              <a:buNone/>
              <a:defRPr sz="2800" kern="1200">
                <a:solidFill>
                  <a:schemeClr val="tx1">
                    <a:tint val="75000"/>
                  </a:schemeClr>
                </a:solidFill>
                <a:latin typeface="+mn-lt"/>
                <a:ea typeface="ＭＳ Ｐゴシック" panose="020B0600070205080204" pitchFamily="34" charset="-128"/>
                <a:cs typeface="+mn-cs"/>
              </a:defRPr>
            </a:lvl2pPr>
            <a:lvl3pPr marL="91440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mn-lt"/>
                <a:ea typeface="ＭＳ Ｐゴシック" panose="020B0600070205080204" pitchFamily="34" charset="-128"/>
                <a:cs typeface="+mn-cs"/>
              </a:defRPr>
            </a:lvl3pPr>
            <a:lvl4pPr marL="13716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ＭＳ Ｐゴシック" panose="020B0600070205080204" pitchFamily="34" charset="-128"/>
                <a:cs typeface="+mn-cs"/>
              </a:defRPr>
            </a:lvl4pPr>
            <a:lvl5pPr marL="18288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ＭＳ Ｐゴシック" panose="020B0600070205080204" pitchFamily="34" charset="-128"/>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eaLnBrk="1" fontAlgn="auto" hangingPunct="1">
              <a:lnSpc>
                <a:spcPct val="150000"/>
              </a:lnSpc>
              <a:spcAft>
                <a:spcPts val="0"/>
              </a:spcAft>
              <a:defRPr/>
            </a:pPr>
            <a:r>
              <a:rPr lang="en-US" sz="2400" dirty="0">
                <a:solidFill>
                  <a:schemeClr val="tx1"/>
                </a:solidFill>
                <a:latin typeface="Times New Roman" panose="02020603050405020304" pitchFamily="18" charset="0"/>
                <a:cs typeface="Times New Roman" panose="02020603050405020304" pitchFamily="18" charset="0"/>
              </a:rPr>
              <a:t>15 juin 2023 </a:t>
            </a:r>
          </a:p>
          <a:p>
            <a:pPr eaLnBrk="1" fontAlgn="auto" hangingPunct="1">
              <a:lnSpc>
                <a:spcPct val="150000"/>
              </a:lnSpc>
              <a:spcAft>
                <a:spcPts val="0"/>
              </a:spcAft>
              <a:defRPr/>
            </a:pPr>
            <a:r>
              <a:rPr lang="en-US" sz="2400" dirty="0">
                <a:solidFill>
                  <a:schemeClr val="tx1"/>
                </a:solidFill>
                <a:latin typeface="Times New Roman" panose="02020603050405020304" pitchFamily="18" charset="0"/>
                <a:cs typeface="Times New Roman" panose="02020603050405020304" pitchFamily="18" charset="0"/>
              </a:rPr>
              <a:t>Mode de </a:t>
            </a:r>
            <a:r>
              <a:rPr lang="fr-FR" sz="2400" dirty="0">
                <a:solidFill>
                  <a:schemeClr val="tx1"/>
                </a:solidFill>
                <a:latin typeface="Times New Roman" panose="02020603050405020304" pitchFamily="18" charset="0"/>
                <a:cs typeface="Times New Roman" panose="02020603050405020304" pitchFamily="18" charset="0"/>
              </a:rPr>
              <a:t>présentation</a:t>
            </a:r>
            <a:r>
              <a:rPr lang="en-US" sz="2400" dirty="0">
                <a:solidFill>
                  <a:schemeClr val="tx1"/>
                </a:solidFill>
                <a:latin typeface="Times New Roman" panose="02020603050405020304" pitchFamily="18" charset="0"/>
                <a:cs typeface="Times New Roman" panose="02020603050405020304" pitchFamily="18" charset="0"/>
              </a:rPr>
              <a:t> - Hybride </a:t>
            </a:r>
          </a:p>
          <a:p>
            <a:pPr eaLnBrk="1" fontAlgn="auto" hangingPunct="1">
              <a:spcAft>
                <a:spcPts val="0"/>
              </a:spcAft>
              <a:defRPr/>
            </a:pPr>
            <a:endParaRPr lang="en-US" sz="2400" dirty="0">
              <a:solidFill>
                <a:schemeClr val="tx1"/>
              </a:solidFill>
              <a:latin typeface="Times New Roman" panose="02020603050405020304" pitchFamily="18" charset="0"/>
              <a:ea typeface="+mn-ea"/>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64556DC7-068C-4E38-B7D9-C764017CFB7D}"/>
              </a:ext>
            </a:extLst>
          </p:cNvPr>
          <p:cNvSpPr>
            <a:spLocks noGrp="1"/>
          </p:cNvSpPr>
          <p:nvPr>
            <p:ph type="title"/>
          </p:nvPr>
        </p:nvSpPr>
        <p:spPr>
          <a:xfrm>
            <a:off x="7391400" y="152400"/>
            <a:ext cx="1524000" cy="457200"/>
          </a:xfrm>
        </p:spPr>
        <p:txBody>
          <a:bodyPr/>
          <a:lstStyle/>
          <a:p>
            <a:pPr eaLnBrk="1" hangingPunct="1"/>
            <a:r>
              <a:rPr lang="en-US" altLang="en-US" sz="2400" b="1" dirty="0">
                <a:latin typeface="Times New Roman" panose="02020603050405020304" pitchFamily="18" charset="0"/>
                <a:cs typeface="Times New Roman" panose="02020603050405020304" pitchFamily="18" charset="0"/>
              </a:rPr>
              <a:t>Aperçu</a:t>
            </a:r>
          </a:p>
        </p:txBody>
      </p:sp>
      <p:sp>
        <p:nvSpPr>
          <p:cNvPr id="14338" name="Content Placeholder 2">
            <a:extLst>
              <a:ext uri="{FF2B5EF4-FFF2-40B4-BE49-F238E27FC236}">
                <a16:creationId xmlns:a16="http://schemas.microsoft.com/office/drawing/2014/main" id="{9534A6D7-6FAC-420E-B613-E7325776DEE2}"/>
              </a:ext>
            </a:extLst>
          </p:cNvPr>
          <p:cNvSpPr>
            <a:spLocks noGrp="1"/>
          </p:cNvSpPr>
          <p:nvPr>
            <p:ph idx="1"/>
          </p:nvPr>
        </p:nvSpPr>
        <p:spPr>
          <a:xfrm>
            <a:off x="304800" y="914400"/>
            <a:ext cx="8534400" cy="5562600"/>
          </a:xfrm>
        </p:spPr>
        <p:txBody>
          <a:bodyPr/>
          <a:lstStyle/>
          <a:p>
            <a:pPr marL="457200" indent="-457200" eaLnBrk="1" hangingPunct="1">
              <a:lnSpc>
                <a:spcPct val="150000"/>
              </a:lnSpc>
              <a:buFont typeface="+mj-lt"/>
              <a:buAutoNum type="arabicParenR"/>
              <a:defRPr/>
            </a:pPr>
            <a:r>
              <a:rPr lang="en-US" altLang="en-US" sz="2000" dirty="0">
                <a:latin typeface="Times New Roman" panose="02020603050405020304" pitchFamily="18" charset="0"/>
                <a:ea typeface="MS PGothic" pitchFamily="34" charset="-128"/>
                <a:cs typeface="Times New Roman" panose="02020603050405020304" pitchFamily="18" charset="0"/>
              </a:rPr>
              <a:t>À propos du MEFMI</a:t>
            </a:r>
          </a:p>
          <a:p>
            <a:pPr marL="457200" indent="-457200" eaLnBrk="1" hangingPunct="1">
              <a:lnSpc>
                <a:spcPct val="150000"/>
              </a:lnSpc>
              <a:buFont typeface="+mj-lt"/>
              <a:buAutoNum type="arabicParenR"/>
              <a:defRPr/>
            </a:pPr>
            <a:r>
              <a:rPr lang="en-ZW" sz="2000" dirty="0">
                <a:solidFill>
                  <a:srgbClr val="242424"/>
                </a:solidFill>
                <a:effectLst/>
                <a:latin typeface="Times New Roman" panose="02020603050405020304" pitchFamily="18" charset="0"/>
                <a:ea typeface="Times New Roman" panose="02020603050405020304" pitchFamily="18" charset="0"/>
              </a:rPr>
              <a:t>Collaboration </a:t>
            </a:r>
            <a:r>
              <a:rPr lang="en-ZW" sz="2000" dirty="0">
                <a:solidFill>
                  <a:srgbClr val="242424"/>
                </a:solidFill>
                <a:latin typeface="Times New Roman" panose="02020603050405020304" pitchFamily="18" charset="0"/>
                <a:ea typeface="Times New Roman" panose="02020603050405020304" pitchFamily="18" charset="0"/>
              </a:rPr>
              <a:t>IFA</a:t>
            </a:r>
            <a:r>
              <a:rPr lang="en-ZW" sz="2000" dirty="0">
                <a:solidFill>
                  <a:srgbClr val="242424"/>
                </a:solidFill>
                <a:effectLst/>
                <a:latin typeface="Times New Roman" panose="02020603050405020304" pitchFamily="18" charset="0"/>
                <a:ea typeface="Times New Roman" panose="02020603050405020304" pitchFamily="18" charset="0"/>
              </a:rPr>
              <a:t>-MEFMI et </a:t>
            </a:r>
            <a:r>
              <a:rPr lang="en-ZW" sz="2000" dirty="0">
                <a:solidFill>
                  <a:srgbClr val="242424"/>
                </a:solidFill>
                <a:latin typeface="Times New Roman" panose="02020603050405020304" pitchFamily="18" charset="0"/>
                <a:ea typeface="Times New Roman" panose="02020603050405020304" pitchFamily="18" charset="0"/>
              </a:rPr>
              <a:t>FMI</a:t>
            </a:r>
            <a:r>
              <a:rPr lang="en-ZW" sz="2000" dirty="0">
                <a:solidFill>
                  <a:srgbClr val="242424"/>
                </a:solidFill>
                <a:effectLst/>
                <a:latin typeface="Times New Roman" panose="02020603050405020304" pitchFamily="18" charset="0"/>
                <a:ea typeface="Times New Roman" panose="02020603050405020304" pitchFamily="18" charset="0"/>
              </a:rPr>
              <a:t>-MEFMI en matière de formation</a:t>
            </a:r>
          </a:p>
          <a:p>
            <a:pPr marL="457200" indent="-457200" eaLnBrk="1" hangingPunct="1">
              <a:lnSpc>
                <a:spcPct val="150000"/>
              </a:lnSpc>
              <a:buFont typeface="+mj-lt"/>
              <a:buAutoNum type="arabicParenR"/>
              <a:defRPr/>
            </a:pPr>
            <a:r>
              <a:rPr lang="en-ZW" sz="2000" dirty="0">
                <a:solidFill>
                  <a:srgbClr val="242424"/>
                </a:solidFill>
                <a:latin typeface="Times New Roman" panose="02020603050405020304" pitchFamily="18" charset="0"/>
                <a:ea typeface="Times New Roman" panose="02020603050405020304" pitchFamily="18" charset="0"/>
              </a:rPr>
              <a:t>Comment la </a:t>
            </a:r>
            <a:r>
              <a:rPr lang="en-ZW" sz="2000" dirty="0">
                <a:solidFill>
                  <a:srgbClr val="242424"/>
                </a:solidFill>
                <a:effectLst/>
                <a:latin typeface="Times New Roman" panose="02020603050405020304" pitchFamily="18" charset="0"/>
                <a:ea typeface="Times New Roman" panose="02020603050405020304" pitchFamily="18" charset="0"/>
              </a:rPr>
              <a:t>collaboration et le développement des capacités fournis par </a:t>
            </a:r>
            <a:r>
              <a:rPr lang="fr-FR" sz="2000" dirty="0">
                <a:solidFill>
                  <a:srgbClr val="242424"/>
                </a:solidFill>
                <a:effectLst/>
                <a:latin typeface="Times New Roman" panose="02020603050405020304" pitchFamily="18" charset="0"/>
                <a:ea typeface="Times New Roman" panose="02020603050405020304" pitchFamily="18" charset="0"/>
              </a:rPr>
              <a:t>l’IFA</a:t>
            </a:r>
            <a:r>
              <a:rPr lang="en-ZW" sz="2000" dirty="0">
                <a:solidFill>
                  <a:srgbClr val="242424"/>
                </a:solidFill>
                <a:effectLst/>
                <a:latin typeface="Times New Roman" panose="02020603050405020304" pitchFamily="18" charset="0"/>
                <a:ea typeface="Times New Roman" panose="02020603050405020304" pitchFamily="18" charset="0"/>
              </a:rPr>
              <a:t> (et le FMI plus généralement) s'intègrent dans la stratégie globale du MEFMI (complémentarités, par exemple).</a:t>
            </a:r>
          </a:p>
          <a:p>
            <a:pPr marL="457200" indent="-457200" eaLnBrk="1" hangingPunct="1">
              <a:lnSpc>
                <a:spcPct val="150000"/>
              </a:lnSpc>
              <a:buFont typeface="+mj-lt"/>
              <a:buAutoNum type="arabicParenR"/>
              <a:defRPr/>
            </a:pPr>
            <a:r>
              <a:rPr lang="en-ZW" sz="2000" dirty="0">
                <a:solidFill>
                  <a:srgbClr val="242424"/>
                </a:solidFill>
                <a:effectLst/>
                <a:latin typeface="Times New Roman" panose="02020603050405020304" pitchFamily="18" charset="0"/>
                <a:ea typeface="Times New Roman" panose="02020603050405020304" pitchFamily="18" charset="0"/>
              </a:rPr>
              <a:t>Comment l’IFA et le MEFMI peuvent améliorer la collaboration existante et ce que l’IFA peut faire pour faciliter cette collaboration à l'avenir.</a:t>
            </a:r>
            <a:endParaRPr lang="en-US" altLang="en-US" sz="2000" dirty="0">
              <a:latin typeface="Times New Roman" panose="02020603050405020304" pitchFamily="18" charset="0"/>
              <a:ea typeface="MS PGothic" pitchFamily="34" charset="-128"/>
              <a:cs typeface="Times New Roman" panose="02020603050405020304" pitchFamily="18" charset="0"/>
            </a:endParaRPr>
          </a:p>
          <a:p>
            <a:pPr marL="457200" indent="-457200" eaLnBrk="1" hangingPunct="1">
              <a:lnSpc>
                <a:spcPct val="150000"/>
              </a:lnSpc>
              <a:buFont typeface="+mj-lt"/>
              <a:buAutoNum type="arabicParenR"/>
              <a:defRPr/>
            </a:pPr>
            <a:r>
              <a:rPr lang="en-US" altLang="en-US" sz="2000" dirty="0">
                <a:latin typeface="Times New Roman" panose="02020603050405020304" pitchFamily="18" charset="0"/>
                <a:ea typeface="MS PGothic" pitchFamily="34" charset="-128"/>
                <a:cs typeface="Times New Roman" panose="02020603050405020304" pitchFamily="18" charset="0"/>
              </a:rPr>
              <a:t>Conclusion  </a:t>
            </a:r>
          </a:p>
          <a:p>
            <a:pPr marL="457200" indent="-457200" eaLnBrk="1" hangingPunct="1">
              <a:buFont typeface="+mj-lt"/>
              <a:buAutoNum type="arabicParenR"/>
              <a:defRPr/>
            </a:pPr>
            <a:endParaRPr lang="en-US" altLang="en-US" sz="2400" dirty="0">
              <a:latin typeface="Times New Roman" panose="02020603050405020304" pitchFamily="18" charset="0"/>
              <a:ea typeface="MS PGothic" pitchFamily="34" charset="-128"/>
              <a:cs typeface="Times New Roman" panose="02020603050405020304" pitchFamily="18" charset="0"/>
            </a:endParaRPr>
          </a:p>
        </p:txBody>
      </p:sp>
      <p:sp>
        <p:nvSpPr>
          <p:cNvPr id="7172" name="Slide Number Placeholder 2">
            <a:extLst>
              <a:ext uri="{FF2B5EF4-FFF2-40B4-BE49-F238E27FC236}">
                <a16:creationId xmlns:a16="http://schemas.microsoft.com/office/drawing/2014/main" id="{ED6929F9-88B8-4B47-888F-981C6F9E47D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fld id="{30AD991C-1877-4DF4-9A46-E65A4BE2FAB0}" type="slidenum">
              <a:rPr lang="en-US" altLang="en-US" sz="1200">
                <a:solidFill>
                  <a:srgbClr val="898989"/>
                </a:solidFill>
              </a:rPr>
              <a:t>2</a:t>
            </a:fld>
            <a:endParaRPr lang="en-US" altLang="en-US" sz="1200" dirty="0">
              <a:solidFill>
                <a:srgbClr val="898989"/>
              </a:solidFill>
            </a:endParaRPr>
          </a:p>
        </p:txBody>
      </p:sp>
    </p:spTree>
    <p:extLst>
      <p:ext uri="{BB962C8B-B14F-4D97-AF65-F5344CB8AC3E}">
        <p14:creationId xmlns:p14="http://schemas.microsoft.com/office/powerpoint/2010/main" val="1593309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64556DC7-068C-4E38-B7D9-C764017CFB7D}"/>
              </a:ext>
            </a:extLst>
          </p:cNvPr>
          <p:cNvSpPr>
            <a:spLocks noGrp="1"/>
          </p:cNvSpPr>
          <p:nvPr>
            <p:ph type="title"/>
          </p:nvPr>
        </p:nvSpPr>
        <p:spPr>
          <a:xfrm>
            <a:off x="6781800" y="152400"/>
            <a:ext cx="2209800" cy="457200"/>
          </a:xfrm>
        </p:spPr>
        <p:txBody>
          <a:bodyPr/>
          <a:lstStyle/>
          <a:p>
            <a:pPr eaLnBrk="1" hangingPunct="1">
              <a:defRPr/>
            </a:pPr>
            <a:r>
              <a:rPr lang="en-US" altLang="en-US" sz="2400" b="1" dirty="0">
                <a:latin typeface="Times New Roman" panose="02020603050405020304" pitchFamily="18" charset="0"/>
                <a:ea typeface="MS PGothic" pitchFamily="34" charset="-128"/>
                <a:cs typeface="Times New Roman" panose="02020603050405020304" pitchFamily="18" charset="0"/>
              </a:rPr>
              <a:t>À propos du MEFMI</a:t>
            </a:r>
          </a:p>
        </p:txBody>
      </p:sp>
      <p:sp>
        <p:nvSpPr>
          <p:cNvPr id="14338" name="Content Placeholder 2">
            <a:extLst>
              <a:ext uri="{FF2B5EF4-FFF2-40B4-BE49-F238E27FC236}">
                <a16:creationId xmlns:a16="http://schemas.microsoft.com/office/drawing/2014/main" id="{9534A6D7-6FAC-420E-B613-E7325776DEE2}"/>
              </a:ext>
            </a:extLst>
          </p:cNvPr>
          <p:cNvSpPr>
            <a:spLocks noGrp="1"/>
          </p:cNvSpPr>
          <p:nvPr>
            <p:ph idx="1"/>
          </p:nvPr>
        </p:nvSpPr>
        <p:spPr>
          <a:xfrm>
            <a:off x="228600" y="990600"/>
            <a:ext cx="8610600" cy="5486400"/>
          </a:xfrm>
        </p:spPr>
        <p:txBody>
          <a:bodyPr/>
          <a:lstStyle/>
          <a:p>
            <a:pPr algn="just" eaLnBrk="1" hangingPunct="1">
              <a:defRPr/>
            </a:pPr>
            <a:r>
              <a:rPr lang="en-ZW" sz="2400" dirty="0">
                <a:latin typeface="Times New Roman" panose="02020603050405020304" pitchFamily="18" charset="0"/>
                <a:cs typeface="Times New Roman" panose="02020603050405020304" pitchFamily="18" charset="0"/>
              </a:rPr>
              <a:t>L'Institut de gestion macroéconomique et financière de l'Afrique orientale et australe (MEFMI) est une institution de renforcement des capacités qui compte 14 pays membres en Afrique orientale et australe. </a:t>
            </a:r>
          </a:p>
          <a:p>
            <a:pPr algn="just" eaLnBrk="1" hangingPunct="1">
              <a:defRPr/>
            </a:pPr>
            <a:r>
              <a:rPr lang="en-ZW" sz="2400" dirty="0">
                <a:latin typeface="Times New Roman" panose="02020603050405020304" pitchFamily="18" charset="0"/>
                <a:cs typeface="Times New Roman" panose="02020603050405020304" pitchFamily="18" charset="0"/>
              </a:rPr>
              <a:t>Les pays membres du MEFMI sont l'Angola, le Botswana, le Burundi, l'Eswatini, le Kenya, le Lesotho, le Malawi, le Mozambique, la Namibie, le Rwanda, la Tanzanie, l'Ouganda, la Zambie et le Zimbabwe. </a:t>
            </a:r>
          </a:p>
          <a:p>
            <a:pPr algn="just" eaLnBrk="1" hangingPunct="1">
              <a:defRPr/>
            </a:pPr>
            <a:r>
              <a:rPr lang="en-ZW" sz="2400" dirty="0">
                <a:latin typeface="Times New Roman" panose="02020603050405020304" pitchFamily="18" charset="0"/>
                <a:cs typeface="Times New Roman" panose="02020603050405020304" pitchFamily="18" charset="0"/>
              </a:rPr>
              <a:t>Sur les 14 pays membres, huit (8) sont membres de l'AFS. Il s'agit de l'</a:t>
            </a:r>
            <a:r>
              <a:rPr lang="en-ZW" sz="2400" b="1" dirty="0">
                <a:latin typeface="Times New Roman" panose="02020603050405020304" pitchFamily="18" charset="0"/>
                <a:cs typeface="Times New Roman" panose="02020603050405020304" pitchFamily="18" charset="0"/>
              </a:rPr>
              <a:t>Angola, du Botswana, de l'Eswatini, du Lesotho, du Mozambique, de la Namibie, de la Zambie et du Zimbabwe.</a:t>
            </a:r>
            <a:endParaRPr lang="en-ZW" sz="2400" dirty="0">
              <a:latin typeface="Times New Roman" panose="02020603050405020304" pitchFamily="18" charset="0"/>
              <a:cs typeface="Times New Roman" panose="02020603050405020304" pitchFamily="18" charset="0"/>
            </a:endParaRPr>
          </a:p>
          <a:p>
            <a:pPr algn="just" eaLnBrk="1" hangingPunct="1">
              <a:defRPr/>
            </a:pPr>
            <a:r>
              <a:rPr lang="en-ZW" sz="2400" dirty="0">
                <a:latin typeface="Times New Roman" panose="02020603050405020304" pitchFamily="18" charset="0"/>
                <a:cs typeface="Times New Roman" panose="02020603050405020304" pitchFamily="18" charset="0"/>
              </a:rPr>
              <a:t>Le développement des capacités est assuré dans les domaines clés de la gestion macroéconomique, du secteur financier et de la dette souveraine. </a:t>
            </a:r>
          </a:p>
          <a:p>
            <a:pPr eaLnBrk="1" hangingPunct="1">
              <a:defRPr/>
            </a:pPr>
            <a:endParaRPr lang="en-US" altLang="en-US" sz="2400" dirty="0">
              <a:latin typeface="Times New Roman" panose="02020603050405020304" pitchFamily="18" charset="0"/>
              <a:ea typeface="MS PGothic" pitchFamily="34" charset="-128"/>
              <a:cs typeface="Times New Roman" panose="02020603050405020304" pitchFamily="18" charset="0"/>
            </a:endParaRPr>
          </a:p>
        </p:txBody>
      </p:sp>
      <p:sp>
        <p:nvSpPr>
          <p:cNvPr id="7172" name="Slide Number Placeholder 2">
            <a:extLst>
              <a:ext uri="{FF2B5EF4-FFF2-40B4-BE49-F238E27FC236}">
                <a16:creationId xmlns:a16="http://schemas.microsoft.com/office/drawing/2014/main" id="{ED6929F9-88B8-4B47-888F-981C6F9E47D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fld id="{30AD991C-1877-4DF4-9A46-E65A4BE2FAB0}" type="slidenum">
              <a:rPr lang="en-US" altLang="en-US" sz="1200">
                <a:solidFill>
                  <a:srgbClr val="898989"/>
                </a:solidFill>
              </a:rPr>
              <a:t>3</a:t>
            </a:fld>
            <a:endParaRPr lang="en-US" altLang="en-US" sz="1200" dirty="0">
              <a:solidFill>
                <a:srgbClr val="898989"/>
              </a:solidFill>
            </a:endParaRPr>
          </a:p>
        </p:txBody>
      </p:sp>
    </p:spTree>
    <p:extLst>
      <p:ext uri="{BB962C8B-B14F-4D97-AF65-F5344CB8AC3E}">
        <p14:creationId xmlns:p14="http://schemas.microsoft.com/office/powerpoint/2010/main" val="1316503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64556DC7-068C-4E38-B7D9-C764017CFB7D}"/>
              </a:ext>
            </a:extLst>
          </p:cNvPr>
          <p:cNvSpPr>
            <a:spLocks noGrp="1"/>
          </p:cNvSpPr>
          <p:nvPr>
            <p:ph type="title"/>
          </p:nvPr>
        </p:nvSpPr>
        <p:spPr>
          <a:xfrm>
            <a:off x="2057400" y="152399"/>
            <a:ext cx="7010400" cy="437093"/>
          </a:xfrm>
        </p:spPr>
        <p:txBody>
          <a:bodyPr/>
          <a:lstStyle/>
          <a:p>
            <a:pPr eaLnBrk="1" hangingPunct="1">
              <a:defRPr/>
            </a:pPr>
            <a:br>
              <a:rPr lang="en-ZW" sz="1800" dirty="0">
                <a:solidFill>
                  <a:srgbClr val="242424"/>
                </a:solidFill>
                <a:effectLst/>
                <a:latin typeface="Times New Roman" panose="02020603050405020304" pitchFamily="18" charset="0"/>
                <a:ea typeface="Times New Roman" panose="02020603050405020304" pitchFamily="18" charset="0"/>
              </a:rPr>
            </a:br>
            <a:r>
              <a:rPr lang="en-ZW" sz="1800" b="1" dirty="0">
                <a:solidFill>
                  <a:srgbClr val="242424"/>
                </a:solidFill>
                <a:effectLst/>
                <a:latin typeface="Times New Roman" panose="02020603050405020304" pitchFamily="18" charset="0"/>
                <a:ea typeface="Times New Roman" panose="02020603050405020304" pitchFamily="18" charset="0"/>
              </a:rPr>
              <a:t>Points </a:t>
            </a:r>
            <a:r>
              <a:rPr lang="en-ZW" sz="1800" b="1" dirty="0">
                <a:solidFill>
                  <a:srgbClr val="242424"/>
                </a:solidFill>
                <a:latin typeface="Times New Roman" panose="02020603050405020304" pitchFamily="18" charset="0"/>
                <a:ea typeface="Times New Roman" panose="02020603050405020304" pitchFamily="18" charset="0"/>
              </a:rPr>
              <a:t>saillants</a:t>
            </a:r>
            <a:r>
              <a:rPr lang="en-ZW" sz="1800" b="1" dirty="0">
                <a:solidFill>
                  <a:srgbClr val="242424"/>
                </a:solidFill>
                <a:effectLst/>
                <a:latin typeface="Times New Roman" panose="02020603050405020304" pitchFamily="18" charset="0"/>
                <a:ea typeface="Times New Roman" panose="02020603050405020304" pitchFamily="18" charset="0"/>
              </a:rPr>
              <a:t> de la collaboration </a:t>
            </a:r>
            <a:r>
              <a:rPr lang="en-ZW" sz="1800" b="1" dirty="0">
                <a:solidFill>
                  <a:srgbClr val="242424"/>
                </a:solidFill>
                <a:latin typeface="Times New Roman" panose="02020603050405020304" pitchFamily="18" charset="0"/>
                <a:ea typeface="Times New Roman" panose="02020603050405020304" pitchFamily="18" charset="0"/>
              </a:rPr>
              <a:t>IFA</a:t>
            </a:r>
            <a:r>
              <a:rPr lang="en-ZW" sz="1800" b="1" dirty="0">
                <a:solidFill>
                  <a:srgbClr val="242424"/>
                </a:solidFill>
                <a:effectLst/>
                <a:latin typeface="Times New Roman" panose="02020603050405020304" pitchFamily="18" charset="0"/>
                <a:ea typeface="Times New Roman" panose="02020603050405020304" pitchFamily="18" charset="0"/>
              </a:rPr>
              <a:t>-MEFMI&amp;</a:t>
            </a:r>
            <a:r>
              <a:rPr lang="en-ZW" sz="1800" b="1" dirty="0">
                <a:solidFill>
                  <a:srgbClr val="242424"/>
                </a:solidFill>
                <a:latin typeface="Times New Roman" panose="02020603050405020304" pitchFamily="18" charset="0"/>
                <a:ea typeface="Times New Roman" panose="02020603050405020304" pitchFamily="18" charset="0"/>
              </a:rPr>
              <a:t>FMI</a:t>
            </a:r>
            <a:r>
              <a:rPr lang="en-ZW" sz="1800" b="1" dirty="0">
                <a:solidFill>
                  <a:srgbClr val="242424"/>
                </a:solidFill>
                <a:effectLst/>
                <a:latin typeface="Times New Roman" panose="02020603050405020304" pitchFamily="18" charset="0"/>
                <a:ea typeface="Times New Roman" panose="02020603050405020304" pitchFamily="18" charset="0"/>
              </a:rPr>
              <a:t>-MEFMI sur la formation</a:t>
            </a:r>
            <a:br>
              <a:rPr lang="en-ZW" sz="1800" dirty="0">
                <a:effectLst/>
                <a:latin typeface="Times New Roman" panose="02020603050405020304" pitchFamily="18" charset="0"/>
                <a:ea typeface="Times New Roman" panose="02020603050405020304" pitchFamily="18" charset="0"/>
              </a:rPr>
            </a:br>
            <a:endParaRPr lang="en-US" altLang="en-US" sz="2400" b="1" dirty="0">
              <a:latin typeface="Times New Roman" panose="02020603050405020304" pitchFamily="18" charset="0"/>
              <a:ea typeface="MS PGothic" pitchFamily="34" charset="-128"/>
              <a:cs typeface="Times New Roman" panose="02020603050405020304" pitchFamily="18" charset="0"/>
            </a:endParaRPr>
          </a:p>
        </p:txBody>
      </p:sp>
      <p:sp>
        <p:nvSpPr>
          <p:cNvPr id="14338" name="Content Placeholder 2">
            <a:extLst>
              <a:ext uri="{FF2B5EF4-FFF2-40B4-BE49-F238E27FC236}">
                <a16:creationId xmlns:a16="http://schemas.microsoft.com/office/drawing/2014/main" id="{9534A6D7-6FAC-420E-B613-E7325776DEE2}"/>
              </a:ext>
            </a:extLst>
          </p:cNvPr>
          <p:cNvSpPr>
            <a:spLocks noGrp="1"/>
          </p:cNvSpPr>
          <p:nvPr>
            <p:ph idx="1"/>
          </p:nvPr>
        </p:nvSpPr>
        <p:spPr>
          <a:xfrm>
            <a:off x="152400" y="762000"/>
            <a:ext cx="8763000" cy="5943602"/>
          </a:xfrm>
        </p:spPr>
        <p:txBody>
          <a:bodyPr/>
          <a:lstStyle/>
          <a:p>
            <a:pPr marL="0" indent="0" algn="just">
              <a:buNone/>
            </a:pPr>
            <a:r>
              <a:rPr lang="en-GB" sz="19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Le MEFMI, l’IFA et le FMI ont collaboré à </a:t>
            </a:r>
            <a:r>
              <a:rPr lang="en-GB" sz="19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dix-huit </a:t>
            </a:r>
            <a:r>
              <a:rPr lang="en-GB" sz="19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(18) cours régionaux conjoints de 2015 à ce jour. Cela témoigne d'un partenariat solide.</a:t>
            </a:r>
          </a:p>
          <a:p>
            <a:pPr marL="0" indent="0" algn="just">
              <a:buNone/>
            </a:pPr>
            <a:endParaRPr lang="en-GB"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None/>
            </a:pPr>
            <a:endParaRPr lang="en-GB"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None/>
            </a:pPr>
            <a:endParaRPr lang="en-GB"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None/>
            </a:pPr>
            <a:endParaRPr lang="en-GB"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None/>
            </a:pPr>
            <a:endParaRPr lang="en-GB"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None/>
            </a:pPr>
            <a:endParaRPr lang="en-GB"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None/>
            </a:pPr>
            <a:endParaRPr lang="en-GB"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None/>
            </a:pPr>
            <a:r>
              <a:rPr lang="en-GB"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indent="0" algn="just">
              <a:buNone/>
            </a:pPr>
            <a:endParaRPr lang="en-GB"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None/>
            </a:pPr>
            <a:endParaRPr lang="en-GB" sz="1800" dirty="0">
              <a:solidFill>
                <a:srgbClr val="000000"/>
              </a:solidFill>
              <a:latin typeface="Times New Roman" panose="02020603050405020304" pitchFamily="18" charset="0"/>
              <a:ea typeface="Trebuchet MS" panose="020B0603020202020204" pitchFamily="34" charset="0"/>
              <a:cs typeface="Times New Roman" panose="02020603050405020304" pitchFamily="18" charset="0"/>
            </a:endParaRPr>
          </a:p>
          <a:p>
            <a:pPr marL="0" indent="0" algn="just">
              <a:buNone/>
            </a:pPr>
            <a:endParaRPr lang="en-ZW" sz="1800" dirty="0">
              <a:solidFill>
                <a:srgbClr val="000000"/>
              </a:solidFill>
              <a:effectLst/>
              <a:latin typeface="Times New Roman" panose="02020603050405020304" pitchFamily="18" charset="0"/>
              <a:ea typeface="Trebuchet MS" panose="020B0603020202020204" pitchFamily="34" charset="0"/>
              <a:cs typeface="Times New Roman" panose="02020603050405020304" pitchFamily="18" charset="0"/>
            </a:endParaRPr>
          </a:p>
          <a:p>
            <a:pPr eaLnBrk="1" hangingPunct="1">
              <a:defRPr/>
            </a:pPr>
            <a:endParaRPr lang="en-GB" sz="1800" dirty="0">
              <a:latin typeface="Times New Roman" panose="02020603050405020304" pitchFamily="18" charset="0"/>
              <a:ea typeface="Times New Roman" panose="02020603050405020304" pitchFamily="18" charset="0"/>
              <a:cs typeface="Times New Roman" panose="02020603050405020304" pitchFamily="18" charset="0"/>
            </a:endParaRPr>
          </a:p>
          <a:p>
            <a:pPr eaLnBrk="1" hangingPunct="1">
              <a:defRPr/>
            </a:pP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eaLnBrk="1" hangingPunct="1">
              <a:defRPr/>
            </a:pPr>
            <a:endParaRPr lang="en-GB" sz="1800" dirty="0">
              <a:latin typeface="Times New Roman" panose="02020603050405020304" pitchFamily="18" charset="0"/>
              <a:ea typeface="Times New Roman" panose="02020603050405020304" pitchFamily="18" charset="0"/>
              <a:cs typeface="Times New Roman" panose="02020603050405020304" pitchFamily="18" charset="0"/>
            </a:endParaRPr>
          </a:p>
          <a:p>
            <a:pPr eaLnBrk="1" hangingPunct="1">
              <a:defRPr/>
            </a:pP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eaLnBrk="1" hangingPunct="1">
              <a:defRPr/>
            </a:pPr>
            <a:endParaRPr lang="en-GB" sz="1800" dirty="0">
              <a:latin typeface="Times New Roman" panose="02020603050405020304" pitchFamily="18" charset="0"/>
              <a:ea typeface="Times New Roman" panose="02020603050405020304" pitchFamily="18" charset="0"/>
              <a:cs typeface="Times New Roman" panose="02020603050405020304" pitchFamily="18" charset="0"/>
            </a:endParaRPr>
          </a:p>
          <a:p>
            <a:pPr eaLnBrk="1" hangingPunct="1">
              <a:defRPr/>
            </a:pP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eaLnBrk="1" hangingPunct="1">
              <a:defRPr/>
            </a:pPr>
            <a:endParaRPr lang="en-GB" sz="18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eaLnBrk="1" hangingPunct="1">
              <a:buNone/>
              <a:defRPr/>
            </a:pPr>
            <a:endParaRPr lang="en-GB" sz="18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eaLnBrk="1" hangingPunct="1">
              <a:buNone/>
              <a:defRPr/>
            </a:pP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eaLnBrk="1" hangingPunct="1">
              <a:defRPr/>
            </a:pPr>
            <a:endParaRPr lang="en-US" altLang="en-US" sz="2400" dirty="0">
              <a:latin typeface="Times New Roman" panose="02020603050405020304" pitchFamily="18" charset="0"/>
              <a:ea typeface="MS PGothic" pitchFamily="34" charset="-128"/>
              <a:cs typeface="Times New Roman" panose="02020603050405020304" pitchFamily="18" charset="0"/>
            </a:endParaRPr>
          </a:p>
        </p:txBody>
      </p:sp>
      <p:sp>
        <p:nvSpPr>
          <p:cNvPr id="7172" name="Slide Number Placeholder 2">
            <a:extLst>
              <a:ext uri="{FF2B5EF4-FFF2-40B4-BE49-F238E27FC236}">
                <a16:creationId xmlns:a16="http://schemas.microsoft.com/office/drawing/2014/main" id="{ED6929F9-88B8-4B47-888F-981C6F9E47D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fld id="{30AD991C-1877-4DF4-9A46-E65A4BE2FAB0}" type="slidenum">
              <a:rPr lang="en-US" altLang="en-US" sz="1200">
                <a:solidFill>
                  <a:srgbClr val="898989"/>
                </a:solidFill>
              </a:rPr>
              <a:t>4</a:t>
            </a:fld>
            <a:endParaRPr lang="en-US" altLang="en-US" sz="1200" dirty="0">
              <a:solidFill>
                <a:srgbClr val="898989"/>
              </a:solidFill>
            </a:endParaRPr>
          </a:p>
        </p:txBody>
      </p:sp>
      <p:graphicFrame>
        <p:nvGraphicFramePr>
          <p:cNvPr id="2" name="Table 1">
            <a:extLst>
              <a:ext uri="{FF2B5EF4-FFF2-40B4-BE49-F238E27FC236}">
                <a16:creationId xmlns:a16="http://schemas.microsoft.com/office/drawing/2014/main" id="{2EF3BBDD-A0D4-6D64-C13F-385A6B6DC8C5}"/>
              </a:ext>
            </a:extLst>
          </p:cNvPr>
          <p:cNvGraphicFramePr>
            <a:graphicFrameLocks noGrp="1"/>
          </p:cNvGraphicFramePr>
          <p:nvPr>
            <p:extLst>
              <p:ext uri="{D42A27DB-BD31-4B8C-83A1-F6EECF244321}">
                <p14:modId xmlns:p14="http://schemas.microsoft.com/office/powerpoint/2010/main" val="1655584386"/>
              </p:ext>
            </p:extLst>
          </p:nvPr>
        </p:nvGraphicFramePr>
        <p:xfrm>
          <a:off x="228600" y="1447800"/>
          <a:ext cx="8686800" cy="5249474"/>
        </p:xfrm>
        <a:graphic>
          <a:graphicData uri="http://schemas.openxmlformats.org/drawingml/2006/table">
            <a:tbl>
              <a:tblPr>
                <a:tableStyleId>{5C22544A-7EE6-4342-B048-85BDC9FD1C3A}</a:tableStyleId>
              </a:tblPr>
              <a:tblGrid>
                <a:gridCol w="1608033">
                  <a:extLst>
                    <a:ext uri="{9D8B030D-6E8A-4147-A177-3AD203B41FA5}">
                      <a16:colId xmlns:a16="http://schemas.microsoft.com/office/drawing/2014/main" val="2345187180"/>
                    </a:ext>
                  </a:extLst>
                </a:gridCol>
                <a:gridCol w="1058967">
                  <a:extLst>
                    <a:ext uri="{9D8B030D-6E8A-4147-A177-3AD203B41FA5}">
                      <a16:colId xmlns:a16="http://schemas.microsoft.com/office/drawing/2014/main" val="3698727775"/>
                    </a:ext>
                  </a:extLst>
                </a:gridCol>
                <a:gridCol w="609600">
                  <a:extLst>
                    <a:ext uri="{9D8B030D-6E8A-4147-A177-3AD203B41FA5}">
                      <a16:colId xmlns:a16="http://schemas.microsoft.com/office/drawing/2014/main" val="22349048"/>
                    </a:ext>
                  </a:extLst>
                </a:gridCol>
                <a:gridCol w="5410200">
                  <a:extLst>
                    <a:ext uri="{9D8B030D-6E8A-4147-A177-3AD203B41FA5}">
                      <a16:colId xmlns:a16="http://schemas.microsoft.com/office/drawing/2014/main" val="852218119"/>
                    </a:ext>
                  </a:extLst>
                </a:gridCol>
              </a:tblGrid>
              <a:tr h="462156">
                <a:tc>
                  <a:txBody>
                    <a:bodyPr/>
                    <a:lstStyle/>
                    <a:p>
                      <a:pPr>
                        <a:lnSpc>
                          <a:spcPct val="107000"/>
                        </a:lnSpc>
                        <a:spcAft>
                          <a:spcPts val="800"/>
                        </a:spcAft>
                      </a:pPr>
                      <a:r>
                        <a:rPr lang="en-ZW" sz="1400" b="1" kern="100" dirty="0">
                          <a:effectLst/>
                          <a:latin typeface="Times New Roman" panose="02020603050405020304" pitchFamily="18" charset="0"/>
                          <a:cs typeface="Times New Roman" panose="02020603050405020304" pitchFamily="18" charset="0"/>
                        </a:rPr>
                        <a:t>Département principal</a:t>
                      </a:r>
                      <a:endParaRPr lang="en-ZW" sz="14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lumMod val="85000"/>
                      </a:schemeClr>
                    </a:solidFill>
                  </a:tcPr>
                </a:tc>
                <a:tc>
                  <a:txBody>
                    <a:bodyPr/>
                    <a:lstStyle/>
                    <a:p>
                      <a:pPr>
                        <a:lnSpc>
                          <a:spcPct val="107000"/>
                        </a:lnSpc>
                        <a:spcAft>
                          <a:spcPts val="800"/>
                        </a:spcAft>
                      </a:pPr>
                      <a:r>
                        <a:rPr lang="en-ZW" sz="1400" b="1" kern="100" dirty="0">
                          <a:effectLst/>
                          <a:latin typeface="Times New Roman" panose="02020603050405020304" pitchFamily="18" charset="0"/>
                          <a:cs typeface="Times New Roman" panose="02020603050405020304" pitchFamily="18" charset="0"/>
                        </a:rPr>
                        <a:t>Pays de destination</a:t>
                      </a:r>
                      <a:endParaRPr lang="en-ZW" sz="14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lumMod val="85000"/>
                      </a:schemeClr>
                    </a:solidFill>
                  </a:tcPr>
                </a:tc>
                <a:tc>
                  <a:txBody>
                    <a:bodyPr/>
                    <a:lstStyle/>
                    <a:p>
                      <a:pPr>
                        <a:lnSpc>
                          <a:spcPct val="107000"/>
                        </a:lnSpc>
                        <a:spcAft>
                          <a:spcPts val="800"/>
                        </a:spcAft>
                      </a:pPr>
                      <a:r>
                        <a:rPr lang="en-ZW" sz="1400" b="1" kern="100" dirty="0">
                          <a:effectLst/>
                          <a:latin typeface="Times New Roman" panose="02020603050405020304" pitchFamily="18" charset="0"/>
                          <a:cs typeface="Times New Roman" panose="02020603050405020304" pitchFamily="18" charset="0"/>
                        </a:rPr>
                        <a:t>Année</a:t>
                      </a:r>
                      <a:endParaRPr lang="en-ZW" sz="14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lumMod val="85000"/>
                      </a:schemeClr>
                    </a:solidFill>
                  </a:tcPr>
                </a:tc>
                <a:tc>
                  <a:txBody>
                    <a:bodyPr/>
                    <a:lstStyle/>
                    <a:p>
                      <a:pPr>
                        <a:lnSpc>
                          <a:spcPct val="107000"/>
                        </a:lnSpc>
                        <a:spcAft>
                          <a:spcPts val="800"/>
                        </a:spcAft>
                      </a:pPr>
                      <a:r>
                        <a:rPr lang="en-ZW" sz="1400" b="1" kern="100" dirty="0">
                          <a:effectLst/>
                          <a:latin typeface="Times New Roman" panose="02020603050405020304" pitchFamily="18" charset="0"/>
                          <a:cs typeface="Times New Roman" panose="02020603050405020304" pitchFamily="18" charset="0"/>
                        </a:rPr>
                        <a:t>Cours</a:t>
                      </a:r>
                      <a:endParaRPr lang="en-ZW" sz="14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lumMod val="85000"/>
                      </a:schemeClr>
                    </a:solidFill>
                  </a:tcPr>
                </a:tc>
                <a:extLst>
                  <a:ext uri="{0D108BD9-81ED-4DB2-BD59-A6C34878D82A}">
                    <a16:rowId xmlns:a16="http://schemas.microsoft.com/office/drawing/2014/main" val="2774218938"/>
                  </a:ext>
                </a:extLst>
              </a:tr>
              <a:tr h="230623">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FMI-IFA</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Maurice</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2015</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US" sz="1400" kern="100" dirty="0">
                          <a:effectLst/>
                          <a:latin typeface="Times New Roman" panose="02020603050405020304" pitchFamily="18" charset="0"/>
                          <a:cs typeface="Times New Roman" panose="02020603050405020304" pitchFamily="18" charset="0"/>
                        </a:rPr>
                        <a:t>Cours régional sur les vulnérabilités extérieures et les politiques</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extLst>
                  <a:ext uri="{0D108BD9-81ED-4DB2-BD59-A6C34878D82A}">
                    <a16:rowId xmlns:a16="http://schemas.microsoft.com/office/drawing/2014/main" val="1053943622"/>
                  </a:ext>
                </a:extLst>
              </a:tr>
              <a:tr h="228052">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FMI-IFA</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Maurice</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2016</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Croissance inclusive</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extLst>
                  <a:ext uri="{0D108BD9-81ED-4DB2-BD59-A6C34878D82A}">
                    <a16:rowId xmlns:a16="http://schemas.microsoft.com/office/drawing/2014/main" val="1729005808"/>
                  </a:ext>
                </a:extLst>
              </a:tr>
              <a:tr h="228052">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FMI-ICD</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Ouganda</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2019</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Politique du taux de change </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extLst>
                  <a:ext uri="{0D108BD9-81ED-4DB2-BD59-A6C34878D82A}">
                    <a16:rowId xmlns:a16="http://schemas.microsoft.com/office/drawing/2014/main" val="3212963214"/>
                  </a:ext>
                </a:extLst>
              </a:tr>
              <a:tr h="228052">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Statistiques du FMI</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Lesotho</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2019</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US" sz="1400" kern="100" dirty="0">
                          <a:effectLst/>
                          <a:latin typeface="Times New Roman" panose="02020603050405020304" pitchFamily="18" charset="0"/>
                          <a:cs typeface="Times New Roman" panose="02020603050405020304" pitchFamily="18" charset="0"/>
                        </a:rPr>
                        <a:t>Statistiques sur les finances publiques et la dette du secteur public</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extLst>
                  <a:ext uri="{0D108BD9-81ED-4DB2-BD59-A6C34878D82A}">
                    <a16:rowId xmlns:a16="http://schemas.microsoft.com/office/drawing/2014/main" val="45705464"/>
                  </a:ext>
                </a:extLst>
              </a:tr>
              <a:tr h="228052">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Statistiques du FMI</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Ouganda</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2019</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Système général de diffusion des données</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extLst>
                  <a:ext uri="{0D108BD9-81ED-4DB2-BD59-A6C34878D82A}">
                    <a16:rowId xmlns:a16="http://schemas.microsoft.com/office/drawing/2014/main" val="1727560126"/>
                  </a:ext>
                </a:extLst>
              </a:tr>
              <a:tr h="228052">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FMI-ICD</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Eswatini</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2019</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Diagnostic macroéconomique </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extLst>
                  <a:ext uri="{0D108BD9-81ED-4DB2-BD59-A6C34878D82A}">
                    <a16:rowId xmlns:a16="http://schemas.microsoft.com/office/drawing/2014/main" val="575705288"/>
                  </a:ext>
                </a:extLst>
              </a:tr>
              <a:tr h="225448">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Statistiques du FMI</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Kenya</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2020</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US" sz="1400" kern="100" dirty="0">
                          <a:effectLst/>
                          <a:latin typeface="Times New Roman" panose="02020603050405020304" pitchFamily="18" charset="0"/>
                          <a:cs typeface="Times New Roman" panose="02020603050405020304" pitchFamily="18" charset="0"/>
                        </a:rPr>
                        <a:t>PIB trimestriel, indicateurs d'activité économique et économie non observée </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extLst>
                  <a:ext uri="{0D108BD9-81ED-4DB2-BD59-A6C34878D82A}">
                    <a16:rowId xmlns:a16="http://schemas.microsoft.com/office/drawing/2014/main" val="803286565"/>
                  </a:ext>
                </a:extLst>
              </a:tr>
              <a:tr h="228052">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FMI-ICD</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En ligne</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2021</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US" sz="1400" kern="100" dirty="0">
                          <a:effectLst/>
                          <a:latin typeface="Times New Roman" panose="02020603050405020304" pitchFamily="18" charset="0"/>
                          <a:cs typeface="Times New Roman" panose="02020603050405020304" pitchFamily="18" charset="0"/>
                        </a:rPr>
                        <a:t>Analyse et prévision de la politique monétaire à partir de modèles </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extLst>
                  <a:ext uri="{0D108BD9-81ED-4DB2-BD59-A6C34878D82A}">
                    <a16:rowId xmlns:a16="http://schemas.microsoft.com/office/drawing/2014/main" val="1627983060"/>
                  </a:ext>
                </a:extLst>
              </a:tr>
              <a:tr h="228052">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Statistiques du FMI</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En ligne</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2021</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PIB trimestriel</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extLst>
                  <a:ext uri="{0D108BD9-81ED-4DB2-BD59-A6C34878D82A}">
                    <a16:rowId xmlns:a16="http://schemas.microsoft.com/office/drawing/2014/main" val="3997522402"/>
                  </a:ext>
                </a:extLst>
              </a:tr>
              <a:tr h="228052">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Statistiques du FMI</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En ligne</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2021</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US" sz="1400" kern="100" dirty="0">
                          <a:effectLst/>
                          <a:latin typeface="Times New Roman" panose="02020603050405020304" pitchFamily="18" charset="0"/>
                          <a:cs typeface="Times New Roman" panose="02020603050405020304" pitchFamily="18" charset="0"/>
                        </a:rPr>
                        <a:t>Statistiques sur le commerce international des biens et services</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extLst>
                  <a:ext uri="{0D108BD9-81ED-4DB2-BD59-A6C34878D82A}">
                    <a16:rowId xmlns:a16="http://schemas.microsoft.com/office/drawing/2014/main" val="1482227075"/>
                  </a:ext>
                </a:extLst>
              </a:tr>
              <a:tr h="228052">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Statistiques du FMI</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En ligne</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2021</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US" sz="1400" kern="100" dirty="0">
                          <a:effectLst/>
                          <a:latin typeface="Times New Roman" panose="02020603050405020304" pitchFamily="18" charset="0"/>
                          <a:cs typeface="Times New Roman" panose="02020603050405020304" pitchFamily="18" charset="0"/>
                        </a:rPr>
                        <a:t>Statistiques sur les finances publiques et la dette du secteur public </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extLst>
                  <a:ext uri="{0D108BD9-81ED-4DB2-BD59-A6C34878D82A}">
                    <a16:rowId xmlns:a16="http://schemas.microsoft.com/office/drawing/2014/main" val="4235120311"/>
                  </a:ext>
                </a:extLst>
              </a:tr>
              <a:tr h="228052">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Statistiques du FMI</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En ligne</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2021</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Statistiques sur les positions transfrontalières</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extLst>
                  <a:ext uri="{0D108BD9-81ED-4DB2-BD59-A6C34878D82A}">
                    <a16:rowId xmlns:a16="http://schemas.microsoft.com/office/drawing/2014/main" val="4008037571"/>
                  </a:ext>
                </a:extLst>
              </a:tr>
              <a:tr h="228052">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Statistiques du FMI</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En ligne</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2021</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Système général amélioré de diffusion des données (e-GDDS)</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extLst>
                  <a:ext uri="{0D108BD9-81ED-4DB2-BD59-A6C34878D82A}">
                    <a16:rowId xmlns:a16="http://schemas.microsoft.com/office/drawing/2014/main" val="1049759761"/>
                  </a:ext>
                </a:extLst>
              </a:tr>
              <a:tr h="462156">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AFRITAC Sud et Est</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En ligne</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2021</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Séminaire sur les comptes nationaux pour les débutants</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extLst>
                  <a:ext uri="{0D108BD9-81ED-4DB2-BD59-A6C34878D82A}">
                    <a16:rowId xmlns:a16="http://schemas.microsoft.com/office/drawing/2014/main" val="472838411"/>
                  </a:ext>
                </a:extLst>
              </a:tr>
              <a:tr h="228052">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FMI-MCM </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En ligne</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2021</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Indicateurs de solidité financière </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extLst>
                  <a:ext uri="{0D108BD9-81ED-4DB2-BD59-A6C34878D82A}">
                    <a16:rowId xmlns:a16="http://schemas.microsoft.com/office/drawing/2014/main" val="2261757250"/>
                  </a:ext>
                </a:extLst>
              </a:tr>
              <a:tr h="228052">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FMI-ICD</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En ligne</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2022</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Prévisions immédiates</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extLst>
                  <a:ext uri="{0D108BD9-81ED-4DB2-BD59-A6C34878D82A}">
                    <a16:rowId xmlns:a16="http://schemas.microsoft.com/office/drawing/2014/main" val="1081597052"/>
                  </a:ext>
                </a:extLst>
              </a:tr>
              <a:tr h="228052">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Statistiques du FMI</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En ligne</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2022</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GB" sz="1400" kern="100" dirty="0">
                          <a:effectLst/>
                          <a:latin typeface="Times New Roman" panose="02020603050405020304" pitchFamily="18" charset="0"/>
                          <a:cs typeface="Times New Roman" panose="02020603050405020304" pitchFamily="18" charset="0"/>
                        </a:rPr>
                        <a:t>Statistiques sur les envois de fonds</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extLst>
                  <a:ext uri="{0D108BD9-81ED-4DB2-BD59-A6C34878D82A}">
                    <a16:rowId xmlns:a16="http://schemas.microsoft.com/office/drawing/2014/main" val="29845933"/>
                  </a:ext>
                </a:extLst>
              </a:tr>
              <a:tr h="228052">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Statistiques du FMI</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En ligne</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2022</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GB" sz="1400" kern="100" dirty="0">
                          <a:effectLst/>
                          <a:latin typeface="Times New Roman" panose="02020603050405020304" pitchFamily="18" charset="0"/>
                          <a:cs typeface="Times New Roman" panose="02020603050405020304" pitchFamily="18" charset="0"/>
                        </a:rPr>
                        <a:t>Cours GFS/PSDS</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extLst>
                  <a:ext uri="{0D108BD9-81ED-4DB2-BD59-A6C34878D82A}">
                    <a16:rowId xmlns:a16="http://schemas.microsoft.com/office/drawing/2014/main" val="3824479967"/>
                  </a:ext>
                </a:extLst>
              </a:tr>
              <a:tr h="228052">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FMI-ICD</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Botswana</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2023</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tc>
                  <a:txBody>
                    <a:bodyPr/>
                    <a:lstStyle/>
                    <a:p>
                      <a:pPr>
                        <a:lnSpc>
                          <a:spcPct val="107000"/>
                        </a:lnSpc>
                        <a:spcAft>
                          <a:spcPts val="800"/>
                        </a:spcAft>
                      </a:pPr>
                      <a:r>
                        <a:rPr lang="en-ZW" sz="1400" kern="100" dirty="0">
                          <a:effectLst/>
                          <a:latin typeface="Times New Roman" panose="02020603050405020304" pitchFamily="18" charset="0"/>
                          <a:cs typeface="Times New Roman" panose="02020603050405020304" pitchFamily="18" charset="0"/>
                        </a:rPr>
                        <a:t>Diagnostic macroéconomique</a:t>
                      </a:r>
                      <a:endParaRPr lang="en-ZW"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 marR="4445" marT="4445" marB="0" anchor="ctr">
                    <a:solidFill>
                      <a:schemeClr val="bg1"/>
                    </a:solidFill>
                  </a:tcPr>
                </a:tc>
                <a:extLst>
                  <a:ext uri="{0D108BD9-81ED-4DB2-BD59-A6C34878D82A}">
                    <a16:rowId xmlns:a16="http://schemas.microsoft.com/office/drawing/2014/main" val="2242948500"/>
                  </a:ext>
                </a:extLst>
              </a:tr>
            </a:tbl>
          </a:graphicData>
        </a:graphic>
      </p:graphicFrame>
    </p:spTree>
    <p:extLst>
      <p:ext uri="{BB962C8B-B14F-4D97-AF65-F5344CB8AC3E}">
        <p14:creationId xmlns:p14="http://schemas.microsoft.com/office/powerpoint/2010/main" val="2288080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64556DC7-068C-4E38-B7D9-C764017CFB7D}"/>
              </a:ext>
            </a:extLst>
          </p:cNvPr>
          <p:cNvSpPr>
            <a:spLocks noGrp="1"/>
          </p:cNvSpPr>
          <p:nvPr>
            <p:ph type="title"/>
          </p:nvPr>
        </p:nvSpPr>
        <p:spPr>
          <a:xfrm>
            <a:off x="1828800" y="152400"/>
            <a:ext cx="7620000" cy="914400"/>
          </a:xfrm>
        </p:spPr>
        <p:txBody>
          <a:bodyPr/>
          <a:lstStyle/>
          <a:p>
            <a:pPr eaLnBrk="1" hangingPunct="1">
              <a:defRPr/>
            </a:pPr>
            <a:r>
              <a:rPr lang="en-ZW" sz="1600" b="1" dirty="0">
                <a:solidFill>
                  <a:srgbClr val="242424"/>
                </a:solidFill>
                <a:effectLst/>
                <a:latin typeface="Times New Roman" panose="02020603050405020304" pitchFamily="18" charset="0"/>
                <a:ea typeface="Times New Roman" panose="02020603050405020304" pitchFamily="18" charset="0"/>
              </a:rPr>
              <a:t>Discuter de la façon dont la collaboration et le développement des capacités (y compris la formation et l'assistance technique) fournis par l’IFA (et le FMI plus généralement) s'intègrent dans la stratégie globale du MEFMI (complémentarités, par exemple).</a:t>
            </a:r>
            <a:endParaRPr lang="en-ZW" sz="1600" b="1" dirty="0">
              <a:latin typeface="Times New Roman" panose="02020603050405020304" pitchFamily="18" charset="0"/>
              <a:cs typeface="Times New Roman" panose="02020603050405020304" pitchFamily="18" charset="0"/>
            </a:endParaRPr>
          </a:p>
        </p:txBody>
      </p:sp>
      <p:sp>
        <p:nvSpPr>
          <p:cNvPr id="14338" name="Content Placeholder 2">
            <a:extLst>
              <a:ext uri="{FF2B5EF4-FFF2-40B4-BE49-F238E27FC236}">
                <a16:creationId xmlns:a16="http://schemas.microsoft.com/office/drawing/2014/main" id="{9534A6D7-6FAC-420E-B613-E7325776DEE2}"/>
              </a:ext>
            </a:extLst>
          </p:cNvPr>
          <p:cNvSpPr>
            <a:spLocks noGrp="1"/>
          </p:cNvSpPr>
          <p:nvPr>
            <p:ph idx="1"/>
          </p:nvPr>
        </p:nvSpPr>
        <p:spPr>
          <a:xfrm>
            <a:off x="304800" y="990600"/>
            <a:ext cx="8534400" cy="5622925"/>
          </a:xfrm>
        </p:spPr>
        <p:txBody>
          <a:bodyPr/>
          <a:lstStyle/>
          <a:p>
            <a:pPr marL="177800" lvl="0" indent="-177800" algn="just">
              <a:spcAft>
                <a:spcPts val="800"/>
              </a:spcAft>
              <a:tabLst>
                <a:tab pos="1968500" algn="l"/>
              </a:tabLst>
            </a:pPr>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L'insuffisance des capacités d'analyse des politiques financières et macroéconomiques persiste encore dans la région MEFMI. Les pays membres sont confrontés à des ressources limitées (humaines et financières), à des compétences et à une expertise insuffisantes, ainsi qu'à des cadres inadéquats pour analyser les questions ou les chocs émergents tels que les pandémies et le changement climatique.</a:t>
            </a:r>
            <a:endParaRPr lang="en-ZW" sz="1600" dirty="0">
              <a:latin typeface="Times New Roman" panose="02020603050405020304" pitchFamily="18" charset="0"/>
              <a:ea typeface="Times New Roman" panose="02020603050405020304" pitchFamily="18" charset="0"/>
              <a:cs typeface="Times New Roman" panose="02020603050405020304" pitchFamily="18" charset="0"/>
            </a:endParaRPr>
          </a:p>
          <a:p>
            <a:pPr marL="177800" lvl="0" indent="-177800" algn="just">
              <a:spcAft>
                <a:spcPts val="800"/>
              </a:spcAft>
              <a:tabLst>
                <a:tab pos="1968500" algn="l"/>
              </a:tabLst>
            </a:pPr>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Ainsi, ce domaine est une priorité clé dans le cadre de la phase VI du plan stratégique du MEFMI (2022-2026) et le MEFMI s'est engagé à répondre à cette demande apparente de capacité. </a:t>
            </a:r>
            <a:endParaRPr lang="en-ZW" sz="1600" dirty="0">
              <a:latin typeface="Times New Roman" panose="02020603050405020304" pitchFamily="18" charset="0"/>
              <a:ea typeface="Times New Roman" panose="02020603050405020304" pitchFamily="18" charset="0"/>
              <a:cs typeface="Times New Roman" panose="02020603050405020304" pitchFamily="18" charset="0"/>
            </a:endParaRPr>
          </a:p>
          <a:p>
            <a:pPr marL="177800" lvl="0" indent="-177800" algn="just">
              <a:spcAft>
                <a:spcPts val="800"/>
              </a:spcAft>
              <a:tabLst>
                <a:tab pos="1968500" algn="l"/>
              </a:tabLst>
            </a:pPr>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Pour atteindre cet objectif stratégique, le MEFMI prévoit, entre autres, de renforcer la collaboration avec les partenaires techniques stratégiques afin de créer des synergies et d’éviter la duplication inutile des efforts.</a:t>
            </a:r>
            <a:endParaRPr lang="en-ZW"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77800" lvl="0" indent="-177800" algn="just">
              <a:spcAft>
                <a:spcPts val="800"/>
              </a:spcAft>
              <a:tabLst>
                <a:tab pos="1968500" algn="l"/>
              </a:tabLst>
            </a:pPr>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La collaboration et le développement des capacités assurés </a:t>
            </a:r>
            <a:r>
              <a:rPr lang="en-GB" sz="1600" dirty="0">
                <a:latin typeface="Times New Roman" panose="02020603050405020304" pitchFamily="18" charset="0"/>
                <a:ea typeface="Times New Roman" panose="02020603050405020304" pitchFamily="18" charset="0"/>
                <a:cs typeface="Times New Roman" panose="02020603050405020304" pitchFamily="18" charset="0"/>
              </a:rPr>
              <a:t>par l’IFA</a:t>
            </a:r>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600" dirty="0">
                <a:latin typeface="Times New Roman" panose="02020603050405020304" pitchFamily="18" charset="0"/>
                <a:ea typeface="Times New Roman" panose="02020603050405020304" pitchFamily="18" charset="0"/>
                <a:cs typeface="Times New Roman" panose="02020603050405020304" pitchFamily="18" charset="0"/>
              </a:rPr>
              <a:t>et le </a:t>
            </a:r>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FMI au fil des ans s'inscrivent directement dans la stratégie globale du MEFMI</a:t>
            </a:r>
            <a:r>
              <a:rPr lang="en-GB" sz="1600" dirty="0">
                <a:latin typeface="Times New Roman" panose="02020603050405020304" pitchFamily="18" charset="0"/>
                <a:ea typeface="Times New Roman" panose="02020603050405020304" pitchFamily="18" charset="0"/>
                <a:cs typeface="Times New Roman" panose="02020603050405020304" pitchFamily="18" charset="0"/>
              </a:rPr>
              <a:t>. </a:t>
            </a:r>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Elle permet </a:t>
            </a:r>
            <a:r>
              <a:rPr lang="en-GB" sz="1600" dirty="0">
                <a:latin typeface="Times New Roman" panose="02020603050405020304" pitchFamily="18" charset="0"/>
                <a:ea typeface="Times New Roman" panose="02020603050405020304" pitchFamily="18" charset="0"/>
                <a:cs typeface="Times New Roman" panose="02020603050405020304" pitchFamily="18" charset="0"/>
              </a:rPr>
              <a:t>au</a:t>
            </a:r>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 MEFMI de tirer parti des atouts du FMI pour combler les lacunes existantes en matière de capacités dans les pays membres.</a:t>
            </a:r>
          </a:p>
          <a:p>
            <a:pPr marL="177800" lvl="0" indent="-177800" algn="just">
              <a:spcAft>
                <a:spcPts val="800"/>
              </a:spcAft>
              <a:tabLst>
                <a:tab pos="1968500" algn="l"/>
              </a:tabLst>
            </a:pPr>
            <a:r>
              <a:rPr lang="en-ZW" sz="1600" dirty="0">
                <a:effectLst/>
                <a:latin typeface="Times New Roman" panose="02020603050405020304" pitchFamily="18" charset="0"/>
                <a:ea typeface="Calibri" panose="020F0502020204030204" pitchFamily="34" charset="0"/>
                <a:cs typeface="Times New Roman" panose="02020603050405020304" pitchFamily="18" charset="0"/>
              </a:rPr>
              <a:t>Les cours modulaires proposés par le FMI s'intègrent bien dans la stratégie de la phase VI du MEFMI</a:t>
            </a:r>
            <a:endParaRPr lang="en-ZW" sz="1600" dirty="0">
              <a:latin typeface="Times New Roman" panose="02020603050405020304" pitchFamily="18" charset="0"/>
              <a:ea typeface="Calibri" panose="020F0502020204030204" pitchFamily="34" charset="0"/>
              <a:cs typeface="Times New Roman" panose="02020603050405020304" pitchFamily="18" charset="0"/>
            </a:endParaRPr>
          </a:p>
          <a:p>
            <a:pPr marL="177800" lvl="0" indent="-177800" algn="just">
              <a:spcAft>
                <a:spcPts val="800"/>
              </a:spcAft>
              <a:tabLst>
                <a:tab pos="1968500" algn="l"/>
              </a:tabLst>
            </a:pPr>
            <a:r>
              <a:rPr lang="en-ZW" sz="1600" dirty="0">
                <a:latin typeface="Times New Roman" panose="02020603050405020304" pitchFamily="18" charset="0"/>
                <a:ea typeface="Calibri" panose="020F0502020204030204" pitchFamily="34" charset="0"/>
                <a:cs typeface="Times New Roman" panose="02020603050405020304" pitchFamily="18" charset="0"/>
              </a:rPr>
              <a:t>L'intégration de l'action climatique s'inscrit parfaitement dans la stratégie de la phase VI du MEFMI. </a:t>
            </a:r>
            <a:r>
              <a:rPr lang="en-ZW" sz="16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eaLnBrk="1" hangingPunct="1">
              <a:buNone/>
              <a:defRPr/>
            </a:pPr>
            <a:endParaRPr lang="en-US" altLang="en-US" sz="2400" dirty="0">
              <a:latin typeface="Times New Roman" panose="02020603050405020304" pitchFamily="18" charset="0"/>
              <a:ea typeface="MS PGothic" pitchFamily="34" charset="-128"/>
              <a:cs typeface="Times New Roman" panose="02020603050405020304" pitchFamily="18" charset="0"/>
            </a:endParaRPr>
          </a:p>
          <a:p>
            <a:pPr eaLnBrk="1" hangingPunct="1">
              <a:defRPr/>
            </a:pPr>
            <a:endParaRPr lang="en-US" altLang="en-US" sz="2400" dirty="0">
              <a:latin typeface="Times New Roman" panose="02020603050405020304" pitchFamily="18" charset="0"/>
              <a:ea typeface="MS PGothic" pitchFamily="34" charset="-128"/>
              <a:cs typeface="Times New Roman" panose="02020603050405020304" pitchFamily="18" charset="0"/>
            </a:endParaRPr>
          </a:p>
          <a:p>
            <a:pPr eaLnBrk="1" hangingPunct="1">
              <a:defRPr/>
            </a:pPr>
            <a:endParaRPr lang="en-US" altLang="en-US" sz="2400" dirty="0">
              <a:latin typeface="Times New Roman" panose="02020603050405020304" pitchFamily="18" charset="0"/>
              <a:ea typeface="MS PGothic" pitchFamily="34" charset="-128"/>
              <a:cs typeface="Times New Roman" panose="02020603050405020304" pitchFamily="18" charset="0"/>
            </a:endParaRPr>
          </a:p>
          <a:p>
            <a:pPr eaLnBrk="1" hangingPunct="1">
              <a:defRPr/>
            </a:pPr>
            <a:endParaRPr lang="en-US" altLang="en-US" sz="2400" dirty="0">
              <a:latin typeface="Times New Roman" panose="02020603050405020304" pitchFamily="18" charset="0"/>
              <a:ea typeface="MS PGothic" pitchFamily="34" charset="-128"/>
              <a:cs typeface="Times New Roman" panose="02020603050405020304" pitchFamily="18" charset="0"/>
            </a:endParaRPr>
          </a:p>
          <a:p>
            <a:pPr eaLnBrk="1" hangingPunct="1">
              <a:defRPr/>
            </a:pPr>
            <a:endParaRPr lang="en-US" altLang="en-US" sz="2400" dirty="0">
              <a:latin typeface="Times New Roman" panose="02020603050405020304" pitchFamily="18" charset="0"/>
              <a:ea typeface="MS PGothic" pitchFamily="34" charset="-128"/>
              <a:cs typeface="Times New Roman" panose="02020603050405020304" pitchFamily="18" charset="0"/>
            </a:endParaRPr>
          </a:p>
          <a:p>
            <a:pPr lvl="1" eaLnBrk="1" hangingPunct="1">
              <a:buFont typeface="Wingdings" panose="05000000000000000000" pitchFamily="2" charset="2"/>
              <a:buChar char="ü"/>
              <a:defRPr/>
            </a:pPr>
            <a:endParaRPr lang="en-US" altLang="en-US" sz="2000" dirty="0">
              <a:latin typeface="Times New Roman" panose="02020603050405020304" pitchFamily="18" charset="0"/>
              <a:ea typeface="MS PGothic" pitchFamily="34" charset="-128"/>
              <a:cs typeface="Times New Roman" panose="02020603050405020304" pitchFamily="18" charset="0"/>
            </a:endParaRPr>
          </a:p>
          <a:p>
            <a:pPr lvl="1" eaLnBrk="1" hangingPunct="1">
              <a:buFont typeface="Wingdings" panose="05000000000000000000" pitchFamily="2" charset="2"/>
              <a:buChar char="ü"/>
              <a:defRPr/>
            </a:pPr>
            <a:endParaRPr lang="en-US" altLang="en-US" sz="2000" dirty="0">
              <a:latin typeface="Times New Roman" panose="02020603050405020304" pitchFamily="18" charset="0"/>
              <a:ea typeface="MS PGothic" pitchFamily="34" charset="-128"/>
              <a:cs typeface="Times New Roman" panose="02020603050405020304" pitchFamily="18" charset="0"/>
            </a:endParaRPr>
          </a:p>
          <a:p>
            <a:pPr eaLnBrk="1" hangingPunct="1">
              <a:defRPr/>
            </a:pPr>
            <a:endParaRPr lang="en-US" altLang="en-US" sz="2400" dirty="0">
              <a:latin typeface="Times New Roman" panose="02020603050405020304" pitchFamily="18" charset="0"/>
              <a:ea typeface="MS PGothic" pitchFamily="34" charset="-128"/>
              <a:cs typeface="Times New Roman" panose="02020603050405020304" pitchFamily="18" charset="0"/>
            </a:endParaRPr>
          </a:p>
          <a:p>
            <a:pPr eaLnBrk="1" hangingPunct="1">
              <a:defRPr/>
            </a:pPr>
            <a:endParaRPr lang="en-US" altLang="en-US" sz="2400" dirty="0">
              <a:latin typeface="Times New Roman" panose="02020603050405020304" pitchFamily="18" charset="0"/>
              <a:ea typeface="MS PGothic" pitchFamily="34" charset="-128"/>
              <a:cs typeface="Times New Roman" panose="02020603050405020304" pitchFamily="18" charset="0"/>
            </a:endParaRPr>
          </a:p>
        </p:txBody>
      </p:sp>
      <p:sp>
        <p:nvSpPr>
          <p:cNvPr id="7172" name="Slide Number Placeholder 2">
            <a:extLst>
              <a:ext uri="{FF2B5EF4-FFF2-40B4-BE49-F238E27FC236}">
                <a16:creationId xmlns:a16="http://schemas.microsoft.com/office/drawing/2014/main" id="{ED6929F9-88B8-4B47-888F-981C6F9E47D9}"/>
              </a:ext>
            </a:extLst>
          </p:cNvPr>
          <p:cNvSpPr>
            <a:spLocks noGrp="1"/>
          </p:cNvSpPr>
          <p:nvPr>
            <p:ph type="sldNum" sz="quarter" idx="12"/>
          </p:nvPr>
        </p:nvSpPr>
        <p:spPr bwMode="auto">
          <a:xfrm>
            <a:off x="6800850" y="624840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fld id="{30AD991C-1877-4DF4-9A46-E65A4BE2FAB0}" type="slidenum">
              <a:rPr lang="en-US" altLang="en-US" sz="1200" smtClean="0">
                <a:solidFill>
                  <a:srgbClr val="898989"/>
                </a:solidFill>
              </a:rPr>
              <a:t>5</a:t>
            </a:fld>
            <a:r>
              <a:rPr lang="en-US" altLang="en-US" sz="1200" dirty="0">
                <a:solidFill>
                  <a:srgbClr val="898989"/>
                </a:solidFill>
              </a:rPr>
              <a:t>. </a:t>
            </a:r>
          </a:p>
        </p:txBody>
      </p:sp>
    </p:spTree>
    <p:extLst>
      <p:ext uri="{BB962C8B-B14F-4D97-AF65-F5344CB8AC3E}">
        <p14:creationId xmlns:p14="http://schemas.microsoft.com/office/powerpoint/2010/main" val="2267954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64556DC7-068C-4E38-B7D9-C764017CFB7D}"/>
              </a:ext>
            </a:extLst>
          </p:cNvPr>
          <p:cNvSpPr>
            <a:spLocks noGrp="1"/>
          </p:cNvSpPr>
          <p:nvPr>
            <p:ph type="title"/>
          </p:nvPr>
        </p:nvSpPr>
        <p:spPr>
          <a:xfrm>
            <a:off x="2209800" y="76200"/>
            <a:ext cx="6853237" cy="685800"/>
          </a:xfrm>
        </p:spPr>
        <p:txBody>
          <a:bodyPr/>
          <a:lstStyle/>
          <a:p>
            <a:pPr eaLnBrk="1" hangingPunct="1">
              <a:defRPr/>
            </a:pPr>
            <a:r>
              <a:rPr lang="en-ZW" sz="1800" b="1" dirty="0">
                <a:solidFill>
                  <a:srgbClr val="242424"/>
                </a:solidFill>
                <a:effectLst/>
                <a:latin typeface="Times New Roman" panose="02020603050405020304" pitchFamily="18" charset="0"/>
                <a:ea typeface="Times New Roman" panose="02020603050405020304" pitchFamily="18" charset="0"/>
              </a:rPr>
              <a:t>Comment l’IFA et le MEFMI peuvent améliorer la collaboration existante et ce que l’IFA peut faire pour faciliter cette collaboration à l'avenir.</a:t>
            </a:r>
            <a:endParaRPr lang="en-ZW" sz="2400" b="1" dirty="0">
              <a:latin typeface="Times New Roman" panose="02020603050405020304" pitchFamily="18" charset="0"/>
              <a:cs typeface="Times New Roman" panose="02020603050405020304" pitchFamily="18" charset="0"/>
            </a:endParaRPr>
          </a:p>
        </p:txBody>
      </p:sp>
      <p:sp>
        <p:nvSpPr>
          <p:cNvPr id="14338" name="Content Placeholder 2">
            <a:extLst>
              <a:ext uri="{FF2B5EF4-FFF2-40B4-BE49-F238E27FC236}">
                <a16:creationId xmlns:a16="http://schemas.microsoft.com/office/drawing/2014/main" id="{9534A6D7-6FAC-420E-B613-E7325776DEE2}"/>
              </a:ext>
            </a:extLst>
          </p:cNvPr>
          <p:cNvSpPr>
            <a:spLocks noGrp="1"/>
          </p:cNvSpPr>
          <p:nvPr>
            <p:ph idx="1"/>
          </p:nvPr>
        </p:nvSpPr>
        <p:spPr>
          <a:xfrm>
            <a:off x="209550" y="914400"/>
            <a:ext cx="8724900" cy="5791200"/>
          </a:xfrm>
        </p:spPr>
        <p:txBody>
          <a:bodyPr/>
          <a:lstStyle/>
          <a:p>
            <a:pPr marL="269875" indent="-269875" algn="just" eaLnBrk="1" hangingPunct="1">
              <a:defRPr/>
            </a:pPr>
            <a:r>
              <a:rPr lang="en-US" altLang="en-US" sz="2000" dirty="0">
                <a:latin typeface="Times New Roman" panose="02020603050405020304" pitchFamily="18" charset="0"/>
                <a:ea typeface="MS PGothic" pitchFamily="34" charset="-128"/>
                <a:cs typeface="Times New Roman" panose="02020603050405020304" pitchFamily="18" charset="0"/>
              </a:rPr>
              <a:t>En 2021, l’IFA a proposé un cours sur </a:t>
            </a:r>
            <a:r>
              <a:rPr lang="en-US" altLang="en-US" sz="2000" b="1" dirty="0">
                <a:latin typeface="Times New Roman" panose="02020603050405020304" pitchFamily="18" charset="0"/>
                <a:ea typeface="MS PGothic" pitchFamily="34" charset="-128"/>
                <a:cs typeface="Times New Roman" panose="02020603050405020304" pitchFamily="18" charset="0"/>
              </a:rPr>
              <a:t>les indicateurs de solidité financière en </a:t>
            </a:r>
            <a:r>
              <a:rPr lang="en-US" altLang="en-US" sz="2000" dirty="0">
                <a:latin typeface="Times New Roman" panose="02020603050405020304" pitchFamily="18" charset="0"/>
                <a:ea typeface="MS PGothic" pitchFamily="34" charset="-128"/>
                <a:cs typeface="Times New Roman" panose="02020603050405020304" pitchFamily="18" charset="0"/>
              </a:rPr>
              <a:t>personne, avec une </a:t>
            </a:r>
            <a:r>
              <a:rPr lang="en-US" altLang="en-US" sz="2000" b="1" dirty="0">
                <a:latin typeface="Times New Roman" panose="02020603050405020304" pitchFamily="18" charset="0"/>
                <a:ea typeface="MS PGothic" pitchFamily="34" charset="-128"/>
                <a:cs typeface="Times New Roman" panose="02020603050405020304" pitchFamily="18" charset="0"/>
              </a:rPr>
              <a:t>traduction en plusieurs langues</a:t>
            </a:r>
            <a:r>
              <a:rPr lang="en-US" altLang="en-US" sz="2000" dirty="0">
                <a:latin typeface="Times New Roman" panose="02020603050405020304" pitchFamily="18" charset="0"/>
                <a:ea typeface="MS PGothic" pitchFamily="34" charset="-128"/>
                <a:cs typeface="Times New Roman" panose="02020603050405020304" pitchFamily="18" charset="0"/>
              </a:rPr>
              <a:t>. Nous pensons qu'il s'agit d'une très bonne initiative et qu'elle devrait être maintenue.</a:t>
            </a:r>
          </a:p>
          <a:p>
            <a:pPr marL="269875" indent="-269875" algn="just" eaLnBrk="1" hangingPunct="1">
              <a:defRPr/>
            </a:pPr>
            <a:r>
              <a:rPr lang="en-US" altLang="en-US" sz="2000" dirty="0">
                <a:latin typeface="Times New Roman" panose="02020603050405020304" pitchFamily="18" charset="0"/>
                <a:ea typeface="MS PGothic" pitchFamily="34" charset="-128"/>
                <a:cs typeface="Times New Roman" panose="02020603050405020304" pitchFamily="18" charset="0"/>
              </a:rPr>
              <a:t>L’IFA devrait envisager de </a:t>
            </a:r>
            <a:r>
              <a:rPr lang="en-US" altLang="en-US" sz="2000" b="1" dirty="0">
                <a:latin typeface="Times New Roman" panose="02020603050405020304" pitchFamily="18" charset="0"/>
                <a:ea typeface="MS PGothic" pitchFamily="34" charset="-128"/>
                <a:cs typeface="Times New Roman" panose="02020603050405020304" pitchFamily="18" charset="0"/>
              </a:rPr>
              <a:t>traduire</a:t>
            </a:r>
            <a:r>
              <a:rPr lang="en-US" altLang="en-US" sz="2000" dirty="0">
                <a:latin typeface="Times New Roman" panose="02020603050405020304" pitchFamily="18" charset="0"/>
                <a:ea typeface="MS PGothic" pitchFamily="34" charset="-128"/>
                <a:cs typeface="Times New Roman" panose="02020603050405020304" pitchFamily="18" charset="0"/>
              </a:rPr>
              <a:t> les matériels des cours pour d'autres cours en Portugais afin d'accroître la participation des pays lusophones.</a:t>
            </a:r>
          </a:p>
          <a:p>
            <a:pPr marL="269875" indent="-269875" algn="just" eaLnBrk="1" hangingPunct="1">
              <a:defRPr/>
            </a:pPr>
            <a:r>
              <a:rPr lang="en-US" altLang="en-US" sz="2000" dirty="0">
                <a:latin typeface="Times New Roman" panose="02020603050405020304" pitchFamily="18" charset="0"/>
                <a:ea typeface="MS PGothic" pitchFamily="34" charset="-128"/>
                <a:cs typeface="Times New Roman" panose="02020603050405020304" pitchFamily="18" charset="0"/>
              </a:rPr>
              <a:t>L’IFA devrait envisager d'organiser certains des futurs ateliers dans un lieu de reunion d’un pays membre du MEFMI plutôt qu'à Maurice afin d'alléger le fardeau de l'achat des billets d'avion pour les pays membres.   </a:t>
            </a:r>
          </a:p>
          <a:p>
            <a:pPr marL="269875" indent="-269875" algn="just" eaLnBrk="1" hangingPunct="1">
              <a:defRPr/>
            </a:pPr>
            <a:r>
              <a:rPr lang="en-US" altLang="en-US" sz="2000" dirty="0">
                <a:latin typeface="Times New Roman" panose="02020603050405020304" pitchFamily="18" charset="0"/>
                <a:ea typeface="MS PGothic" pitchFamily="34" charset="-128"/>
                <a:cs typeface="Times New Roman" panose="02020603050405020304" pitchFamily="18" charset="0"/>
              </a:rPr>
              <a:t>En outre, l’IFA devrait envisager de financer les </a:t>
            </a:r>
            <a:r>
              <a:rPr lang="en-US" altLang="en-US" sz="2000" b="1" dirty="0">
                <a:latin typeface="Times New Roman" panose="02020603050405020304" pitchFamily="18" charset="0"/>
                <a:ea typeface="MS PGothic" pitchFamily="34" charset="-128"/>
                <a:cs typeface="Times New Roman" panose="02020603050405020304" pitchFamily="18" charset="0"/>
              </a:rPr>
              <a:t>billets d'avion</a:t>
            </a:r>
            <a:r>
              <a:rPr lang="en-US" altLang="en-US" sz="2000" dirty="0">
                <a:latin typeface="Times New Roman" panose="02020603050405020304" pitchFamily="18" charset="0"/>
                <a:ea typeface="MS PGothic" pitchFamily="34" charset="-128"/>
                <a:cs typeface="Times New Roman" panose="02020603050405020304" pitchFamily="18" charset="0"/>
              </a:rPr>
              <a:t>, si possible, pour certains participants lorsque l'atelier se déroule à Maurice. </a:t>
            </a:r>
          </a:p>
          <a:p>
            <a:pPr marL="269875" indent="-269875" algn="just" eaLnBrk="1" hangingPunct="1">
              <a:defRPr/>
            </a:pPr>
            <a:r>
              <a:rPr lang="en-US" altLang="en-US" sz="2000" dirty="0">
                <a:latin typeface="Times New Roman" panose="02020603050405020304" pitchFamily="18" charset="0"/>
                <a:ea typeface="MS PGothic" pitchFamily="34" charset="-128"/>
                <a:cs typeface="Times New Roman" panose="02020603050405020304" pitchFamily="18" charset="0"/>
              </a:rPr>
              <a:t>L’IFA peut envisager de proposer certains ateliers en </a:t>
            </a:r>
            <a:r>
              <a:rPr lang="en-US" altLang="en-US" sz="2000" b="1" dirty="0">
                <a:latin typeface="Times New Roman" panose="02020603050405020304" pitchFamily="18" charset="0"/>
                <a:ea typeface="MS PGothic" pitchFamily="34" charset="-128"/>
                <a:cs typeface="Times New Roman" panose="02020603050405020304" pitchFamily="18" charset="0"/>
              </a:rPr>
              <a:t>mode hybride </a:t>
            </a:r>
            <a:r>
              <a:rPr lang="en-US" altLang="en-US" sz="2000" dirty="0">
                <a:latin typeface="Times New Roman" panose="02020603050405020304" pitchFamily="18" charset="0"/>
                <a:ea typeface="MS PGothic" pitchFamily="34" charset="-128"/>
                <a:cs typeface="Times New Roman" panose="02020603050405020304" pitchFamily="18" charset="0"/>
              </a:rPr>
              <a:t>afin de permettre aux participants qui n'ont pas les moyens d'acheter un billet d'avion d'y assister également.</a:t>
            </a:r>
          </a:p>
          <a:p>
            <a:pPr marL="269875" indent="-269875" algn="just" eaLnBrk="1" hangingPunct="1">
              <a:defRPr/>
            </a:pPr>
            <a:r>
              <a:rPr lang="en-US" altLang="en-US" sz="2000" dirty="0">
                <a:latin typeface="Times New Roman" panose="02020603050405020304" pitchFamily="18" charset="0"/>
                <a:ea typeface="MS PGothic" pitchFamily="34" charset="-128"/>
                <a:cs typeface="Times New Roman" panose="02020603050405020304" pitchFamily="18" charset="0"/>
              </a:rPr>
              <a:t>L'ATI pourrait envisager de fournir une aide financière, dans la mesure du possible. </a:t>
            </a:r>
          </a:p>
          <a:p>
            <a:pPr marL="269875" indent="-269875" algn="just" eaLnBrk="1" hangingPunct="1">
              <a:defRPr/>
            </a:pPr>
            <a:r>
              <a:rPr lang="en-US" altLang="en-US" sz="2000" dirty="0">
                <a:latin typeface="Times New Roman" panose="02020603050405020304" pitchFamily="18" charset="0"/>
                <a:ea typeface="MS PGothic" pitchFamily="34" charset="-128"/>
                <a:cs typeface="Times New Roman" panose="02020603050405020304" pitchFamily="18" charset="0"/>
              </a:rPr>
              <a:t>La mise à disposition de personnes-ressources à titre gracieux a été et continuera d'être utile.</a:t>
            </a:r>
          </a:p>
        </p:txBody>
      </p:sp>
      <p:sp>
        <p:nvSpPr>
          <p:cNvPr id="7172" name="Slide Number Placeholder 2">
            <a:extLst>
              <a:ext uri="{FF2B5EF4-FFF2-40B4-BE49-F238E27FC236}">
                <a16:creationId xmlns:a16="http://schemas.microsoft.com/office/drawing/2014/main" id="{ED6929F9-88B8-4B47-888F-981C6F9E47D9}"/>
              </a:ext>
            </a:extLst>
          </p:cNvPr>
          <p:cNvSpPr>
            <a:spLocks noGrp="1"/>
          </p:cNvSpPr>
          <p:nvPr>
            <p:ph type="sldNum" sz="quarter" idx="12"/>
          </p:nvPr>
        </p:nvSpPr>
        <p:spPr bwMode="auto">
          <a:xfrm>
            <a:off x="6800850" y="624840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fld id="{30AD991C-1877-4DF4-9A46-E65A4BE2FAB0}" type="slidenum">
              <a:rPr lang="en-US" altLang="en-US" sz="1200">
                <a:solidFill>
                  <a:srgbClr val="898989"/>
                </a:solidFill>
              </a:rPr>
              <a:t>6</a:t>
            </a:fld>
            <a:endParaRPr lang="en-US" altLang="en-US" sz="1200" dirty="0">
              <a:solidFill>
                <a:srgbClr val="898989"/>
              </a:solidFill>
            </a:endParaRPr>
          </a:p>
        </p:txBody>
      </p:sp>
    </p:spTree>
    <p:extLst>
      <p:ext uri="{BB962C8B-B14F-4D97-AF65-F5344CB8AC3E}">
        <p14:creationId xmlns:p14="http://schemas.microsoft.com/office/powerpoint/2010/main" val="26454088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64556DC7-068C-4E38-B7D9-C764017CFB7D}"/>
              </a:ext>
            </a:extLst>
          </p:cNvPr>
          <p:cNvSpPr>
            <a:spLocks noGrp="1"/>
          </p:cNvSpPr>
          <p:nvPr>
            <p:ph type="title"/>
          </p:nvPr>
        </p:nvSpPr>
        <p:spPr>
          <a:xfrm>
            <a:off x="7162800" y="152400"/>
            <a:ext cx="1828800" cy="457200"/>
          </a:xfrm>
        </p:spPr>
        <p:txBody>
          <a:bodyPr/>
          <a:lstStyle/>
          <a:p>
            <a:pPr eaLnBrk="1" hangingPunct="1"/>
            <a:br>
              <a:rPr lang="en-US" altLang="en-US" sz="2400" b="1" dirty="0">
                <a:latin typeface="Times New Roman" panose="02020603050405020304" pitchFamily="18" charset="0"/>
                <a:cs typeface="Times New Roman" panose="02020603050405020304" pitchFamily="18" charset="0"/>
              </a:rPr>
            </a:br>
            <a:r>
              <a:rPr lang="en-US" altLang="en-US" sz="2400" b="1" dirty="0">
                <a:latin typeface="Times New Roman" panose="02020603050405020304" pitchFamily="18" charset="0"/>
                <a:cs typeface="Times New Roman" panose="02020603050405020304" pitchFamily="18" charset="0"/>
              </a:rPr>
              <a:t>Conclusion</a:t>
            </a:r>
            <a:br>
              <a:rPr lang="en-US" altLang="en-US" sz="2400" b="1" dirty="0">
                <a:latin typeface="Times New Roman" panose="02020603050405020304" pitchFamily="18" charset="0"/>
                <a:cs typeface="Times New Roman" panose="02020603050405020304" pitchFamily="18" charset="0"/>
              </a:rPr>
            </a:br>
            <a:endParaRPr lang="en-US" altLang="en-US" sz="2800" b="1" dirty="0">
              <a:latin typeface="Times New Roman" panose="02020603050405020304" pitchFamily="18" charset="0"/>
              <a:cs typeface="Times New Roman" panose="02020603050405020304" pitchFamily="18" charset="0"/>
            </a:endParaRPr>
          </a:p>
        </p:txBody>
      </p:sp>
      <p:sp>
        <p:nvSpPr>
          <p:cNvPr id="14338" name="Content Placeholder 2">
            <a:extLst>
              <a:ext uri="{FF2B5EF4-FFF2-40B4-BE49-F238E27FC236}">
                <a16:creationId xmlns:a16="http://schemas.microsoft.com/office/drawing/2014/main" id="{9534A6D7-6FAC-420E-B613-E7325776DEE2}"/>
              </a:ext>
            </a:extLst>
          </p:cNvPr>
          <p:cNvSpPr>
            <a:spLocks noGrp="1"/>
          </p:cNvSpPr>
          <p:nvPr>
            <p:ph idx="1"/>
          </p:nvPr>
        </p:nvSpPr>
        <p:spPr>
          <a:xfrm>
            <a:off x="228600" y="990600"/>
            <a:ext cx="8686800" cy="5410200"/>
          </a:xfrm>
        </p:spPr>
        <p:txBody>
          <a:bodyPr/>
          <a:lstStyle/>
          <a:p>
            <a:pPr eaLnBrk="1" hangingPunct="1">
              <a:defRPr/>
            </a:pPr>
            <a:r>
              <a:rPr lang="en-ZW" sz="2000" dirty="0">
                <a:latin typeface="Times New Roman" panose="02020603050405020304" pitchFamily="18" charset="0"/>
                <a:cs typeface="Times New Roman" panose="02020603050405020304" pitchFamily="18" charset="0"/>
              </a:rPr>
              <a:t>Une continuation post-pandémique avec un mode </a:t>
            </a:r>
            <a:r>
              <a:rPr lang="en-ZW" sz="2000" b="1" dirty="0">
                <a:latin typeface="Times New Roman" panose="02020603050405020304" pitchFamily="18" charset="0"/>
                <a:cs typeface="Times New Roman" panose="02020603050405020304" pitchFamily="18" charset="0"/>
              </a:rPr>
              <a:t>hybride</a:t>
            </a:r>
            <a:r>
              <a:rPr lang="en-ZW" sz="2000" dirty="0">
                <a:latin typeface="Times New Roman" panose="02020603050405020304" pitchFamily="18" charset="0"/>
                <a:cs typeface="Times New Roman" panose="02020603050405020304" pitchFamily="18" charset="0"/>
              </a:rPr>
              <a:t> </a:t>
            </a:r>
            <a:r>
              <a:rPr lang="en-ZW" sz="2000" b="1" dirty="0">
                <a:latin typeface="Times New Roman" panose="02020603050405020304" pitchFamily="18" charset="0"/>
                <a:cs typeface="Times New Roman" panose="02020603050405020304" pitchFamily="18" charset="0"/>
              </a:rPr>
              <a:t>ou mixte </a:t>
            </a:r>
            <a:r>
              <a:rPr lang="en-ZW" sz="2000" dirty="0">
                <a:latin typeface="Times New Roman" panose="02020603050405020304" pitchFamily="18" charset="0"/>
                <a:cs typeface="Times New Roman" panose="02020603050405020304" pitchFamily="18" charset="0"/>
              </a:rPr>
              <a:t>de distribution de CD est actuellement en place.  </a:t>
            </a:r>
          </a:p>
          <a:p>
            <a:pPr eaLnBrk="1" hangingPunct="1">
              <a:defRPr/>
            </a:pPr>
            <a:endParaRPr lang="en-US" sz="800" dirty="0">
              <a:latin typeface="Times New Roman" panose="02020603050405020304" pitchFamily="18" charset="0"/>
              <a:ea typeface="MS PGothic" pitchFamily="34" charset="-128"/>
              <a:cs typeface="Times New Roman" panose="02020603050405020304" pitchFamily="18" charset="0"/>
            </a:endParaRPr>
          </a:p>
          <a:p>
            <a:pPr eaLnBrk="1" hangingPunct="1">
              <a:defRPr/>
            </a:pPr>
            <a:r>
              <a:rPr lang="en-US" altLang="en-US" sz="2000" dirty="0">
                <a:latin typeface="Times New Roman" panose="02020603050405020304" pitchFamily="18" charset="0"/>
                <a:ea typeface="MS PGothic" pitchFamily="34" charset="-128"/>
                <a:cs typeface="Times New Roman" panose="02020603050405020304" pitchFamily="18" charset="0"/>
              </a:rPr>
              <a:t>L'Institut continuera d'intensifier son utilisation des TIC pour s'acquitter de son mandat. </a:t>
            </a:r>
          </a:p>
          <a:p>
            <a:pPr marL="0" indent="0" eaLnBrk="1" hangingPunct="1">
              <a:buNone/>
              <a:defRPr/>
            </a:pPr>
            <a:endParaRPr lang="en-US" altLang="en-US" sz="800" dirty="0">
              <a:latin typeface="Times New Roman" panose="02020603050405020304" pitchFamily="18" charset="0"/>
              <a:ea typeface="MS PGothic" pitchFamily="34" charset="-128"/>
              <a:cs typeface="Times New Roman" panose="02020603050405020304" pitchFamily="18" charset="0"/>
            </a:endParaRPr>
          </a:p>
          <a:p>
            <a:pPr eaLnBrk="1" hangingPunct="1">
              <a:defRPr/>
            </a:pPr>
            <a:r>
              <a:rPr lang="en-US" altLang="en-US" sz="2000" dirty="0">
                <a:latin typeface="Times New Roman" panose="02020603050405020304" pitchFamily="18" charset="0"/>
                <a:ea typeface="MS PGothic" pitchFamily="34" charset="-128"/>
                <a:cs typeface="Times New Roman" panose="02020603050405020304" pitchFamily="18" charset="0"/>
              </a:rPr>
              <a:t>La collaboration avec les principaux partenaires techniques afin de mettre en commun les synergies et d'éviter la duplication des efforts se poursuivra.  </a:t>
            </a:r>
          </a:p>
          <a:p>
            <a:pPr marL="0" lvl="0" indent="0">
              <a:buNone/>
            </a:pPr>
            <a:endParaRPr lang="en-ZW" sz="800" dirty="0">
              <a:latin typeface="Times New Roman" panose="02020603050405020304" pitchFamily="18" charset="0"/>
              <a:cs typeface="Times New Roman" panose="02020603050405020304" pitchFamily="18" charset="0"/>
            </a:endParaRPr>
          </a:p>
          <a:p>
            <a:pPr lvl="0"/>
            <a:r>
              <a:rPr lang="en-ZW" sz="2000" dirty="0">
                <a:latin typeface="Times New Roman" panose="02020603050405020304" pitchFamily="18" charset="0"/>
                <a:cs typeface="Times New Roman" panose="02020603050405020304" pitchFamily="18" charset="0"/>
              </a:rPr>
              <a:t>En permanence, les nouveaux domaines d'action seront identifiés et pris en compte. </a:t>
            </a:r>
            <a:endParaRPr lang="en-US" altLang="en-US" sz="2000" dirty="0">
              <a:latin typeface="Times New Roman" panose="02020603050405020304" pitchFamily="18" charset="0"/>
              <a:ea typeface="MS PGothic" pitchFamily="34" charset="-128"/>
              <a:cs typeface="Times New Roman" panose="02020603050405020304" pitchFamily="18" charset="0"/>
            </a:endParaRPr>
          </a:p>
          <a:p>
            <a:pPr eaLnBrk="1" hangingPunct="1">
              <a:defRPr/>
            </a:pPr>
            <a:endParaRPr lang="en-US" altLang="en-US" sz="2400" dirty="0">
              <a:latin typeface="Times New Roman" panose="02020603050405020304" pitchFamily="18" charset="0"/>
              <a:ea typeface="MS PGothic" pitchFamily="34" charset="-128"/>
              <a:cs typeface="Times New Roman" panose="02020603050405020304" pitchFamily="18" charset="0"/>
            </a:endParaRPr>
          </a:p>
          <a:p>
            <a:pPr marL="0" indent="0" eaLnBrk="1" hangingPunct="1">
              <a:buNone/>
              <a:defRPr/>
            </a:pPr>
            <a:endParaRPr lang="en-US" altLang="en-US" sz="2400" dirty="0">
              <a:latin typeface="Times New Roman" panose="02020603050405020304" pitchFamily="18" charset="0"/>
              <a:ea typeface="MS PGothic" pitchFamily="34" charset="-128"/>
              <a:cs typeface="Times New Roman" panose="02020603050405020304" pitchFamily="18" charset="0"/>
            </a:endParaRPr>
          </a:p>
          <a:p>
            <a:pPr eaLnBrk="1" hangingPunct="1">
              <a:defRPr/>
            </a:pPr>
            <a:endParaRPr lang="en-US" altLang="en-US" sz="2400" dirty="0">
              <a:latin typeface="Times New Roman" panose="02020603050405020304" pitchFamily="18" charset="0"/>
              <a:ea typeface="MS PGothic" pitchFamily="34" charset="-128"/>
              <a:cs typeface="Times New Roman" panose="02020603050405020304" pitchFamily="18" charset="0"/>
            </a:endParaRPr>
          </a:p>
          <a:p>
            <a:pPr eaLnBrk="1" hangingPunct="1">
              <a:defRPr/>
            </a:pPr>
            <a:endParaRPr lang="en-US" altLang="en-US" sz="2400" dirty="0">
              <a:latin typeface="Times New Roman" panose="02020603050405020304" pitchFamily="18" charset="0"/>
              <a:ea typeface="MS PGothic" pitchFamily="34" charset="-128"/>
              <a:cs typeface="Times New Roman" panose="02020603050405020304" pitchFamily="18" charset="0"/>
            </a:endParaRPr>
          </a:p>
          <a:p>
            <a:pPr eaLnBrk="1" hangingPunct="1">
              <a:defRPr/>
            </a:pPr>
            <a:endParaRPr lang="en-US" altLang="en-US" sz="800" dirty="0">
              <a:latin typeface="Times New Roman" panose="02020603050405020304" pitchFamily="18" charset="0"/>
              <a:ea typeface="MS PGothic" pitchFamily="34" charset="-128"/>
              <a:cs typeface="Times New Roman" panose="02020603050405020304" pitchFamily="18" charset="0"/>
            </a:endParaRPr>
          </a:p>
          <a:p>
            <a:pPr marL="0" indent="0" eaLnBrk="1" hangingPunct="1">
              <a:buNone/>
              <a:defRPr/>
            </a:pPr>
            <a:endParaRPr lang="en-US" altLang="en-US" sz="2400" dirty="0">
              <a:latin typeface="Times New Roman" panose="02020603050405020304" pitchFamily="18" charset="0"/>
              <a:ea typeface="MS PGothic" pitchFamily="34" charset="-128"/>
              <a:cs typeface="Times New Roman" panose="02020603050405020304" pitchFamily="18" charset="0"/>
            </a:endParaRPr>
          </a:p>
          <a:p>
            <a:pPr marL="0" indent="0" eaLnBrk="1" hangingPunct="1">
              <a:buNone/>
              <a:defRPr/>
            </a:pPr>
            <a:endParaRPr lang="en-US" altLang="en-US" sz="2400" dirty="0">
              <a:latin typeface="Times New Roman" panose="02020603050405020304" pitchFamily="18" charset="0"/>
              <a:ea typeface="MS PGothic" pitchFamily="34" charset="-128"/>
              <a:cs typeface="Times New Roman" panose="02020603050405020304" pitchFamily="18" charset="0"/>
            </a:endParaRPr>
          </a:p>
        </p:txBody>
      </p:sp>
      <p:sp>
        <p:nvSpPr>
          <p:cNvPr id="7172" name="Slide Number Placeholder 2">
            <a:extLst>
              <a:ext uri="{FF2B5EF4-FFF2-40B4-BE49-F238E27FC236}">
                <a16:creationId xmlns:a16="http://schemas.microsoft.com/office/drawing/2014/main" id="{ED6929F9-88B8-4B47-888F-981C6F9E47D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fld id="{30AD991C-1877-4DF4-9A46-E65A4BE2FAB0}" type="slidenum">
              <a:rPr lang="en-US" altLang="en-US" sz="1200">
                <a:solidFill>
                  <a:srgbClr val="898989"/>
                </a:solidFill>
              </a:rPr>
              <a:t>7</a:t>
            </a:fld>
            <a:endParaRPr lang="en-US" altLang="en-US" sz="1200" dirty="0">
              <a:solidFill>
                <a:srgbClr val="898989"/>
              </a:solidFill>
            </a:endParaRPr>
          </a:p>
        </p:txBody>
      </p:sp>
    </p:spTree>
    <p:extLst>
      <p:ext uri="{BB962C8B-B14F-4D97-AF65-F5344CB8AC3E}">
        <p14:creationId xmlns:p14="http://schemas.microsoft.com/office/powerpoint/2010/main" val="6930236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10152</TotalTime>
  <Words>1047</Words>
  <Application>Microsoft Office PowerPoint</Application>
  <PresentationFormat>Apresentação no Ecrã (4:3)</PresentationFormat>
  <Paragraphs>159</Paragraphs>
  <Slides>7</Slides>
  <Notes>1</Notes>
  <HiddenSlides>0</HiddenSlides>
  <MMClips>0</MMClips>
  <ScaleCrop>false</ScaleCrop>
  <HeadingPairs>
    <vt:vector size="6" baseType="variant">
      <vt:variant>
        <vt:lpstr>Tipos de letra usados</vt:lpstr>
      </vt:variant>
      <vt:variant>
        <vt:i4>4</vt:i4>
      </vt:variant>
      <vt:variant>
        <vt:lpstr>Tema</vt:lpstr>
      </vt:variant>
      <vt:variant>
        <vt:i4>1</vt:i4>
      </vt:variant>
      <vt:variant>
        <vt:lpstr>Títulos dos diapositivos</vt:lpstr>
      </vt:variant>
      <vt:variant>
        <vt:i4>7</vt:i4>
      </vt:variant>
    </vt:vector>
  </HeadingPairs>
  <TitlesOfParts>
    <vt:vector size="12" baseType="lpstr">
      <vt:lpstr>Arial</vt:lpstr>
      <vt:lpstr>Calibri</vt:lpstr>
      <vt:lpstr>Times New Roman</vt:lpstr>
      <vt:lpstr>Wingdings</vt:lpstr>
      <vt:lpstr>Office Theme</vt:lpstr>
      <vt:lpstr> PRÉSENTATION DU MEFMI LORS DE LA 10ième RÉUNION DU COMITÉ DIRECTEUR DE L’IFA  </vt:lpstr>
      <vt:lpstr>Aperçu</vt:lpstr>
      <vt:lpstr>À propos du MEFMI</vt:lpstr>
      <vt:lpstr> Points saillants de la collaboration IFA-MEFMI&amp;FMI-MEFMI sur la formation </vt:lpstr>
      <vt:lpstr>Discuter de la façon dont la collaboration et le développement des capacités (y compris la formation et l'assistance technique) fournis par l’IFA (et le FMI plus généralement) s'intègrent dans la stratégie globale du MEFMI (complémentarités, par exemple).</vt:lpstr>
      <vt:lpstr>Comment l’IFA et le MEFMI peuvent améliorer la collaboration existante et ce que l’IFA peut faire pour faciliter cette collaboration à l'avenir.</vt:lpstr>
      <vt:lpstr> Conclusion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MEFMI</dc:creator>
  <cp:keywords>, docId:13D93858F2E32EA22ECB1A1C675A5EAF</cp:keywords>
  <cp:lastModifiedBy>Paula Manuppella</cp:lastModifiedBy>
  <cp:revision>822</cp:revision>
  <cp:lastPrinted>2023-05-16T07:07:50Z</cp:lastPrinted>
  <dcterms:created xsi:type="dcterms:W3CDTF">2014-01-22T10:06:30Z</dcterms:created>
  <dcterms:modified xsi:type="dcterms:W3CDTF">2023-05-23T15:52:03Z</dcterms:modified>
</cp:coreProperties>
</file>