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52" r:id="rId3"/>
    <p:sldId id="359" r:id="rId4"/>
    <p:sldId id="371" r:id="rId5"/>
    <p:sldId id="369" r:id="rId6"/>
    <p:sldId id="370" r:id="rId7"/>
    <p:sldId id="353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ian Namugambe" initials="VN" lastIdx="1" clrIdx="0"/>
  <p:cmAuthor id="2" name="Senei Molapo" initials="SMolapo" lastIdx="2" clrIdx="1"/>
  <p:cmAuthor id="3" name="pdm" initials="p" lastIdx="14" clrIdx="2">
    <p:extLst>
      <p:ext uri="{19B8F6BF-5375-455C-9EA6-DF929625EA0E}">
        <p15:presenceInfo xmlns:p15="http://schemas.microsoft.com/office/powerpoint/2012/main" userId="pd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8869" autoAdjust="0"/>
  </p:normalViewPr>
  <p:slideViewPr>
    <p:cSldViewPr>
      <p:cViewPr varScale="1">
        <p:scale>
          <a:sx n="82" d="100"/>
          <a:sy n="82" d="100"/>
        </p:scale>
        <p:origin x="14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17E0D1-6C00-48BF-986C-952F27CA3C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Z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5B626-B595-4154-B16C-13F5B0F627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78AEEF3-3148-4F25-84BD-D79E80DB3ABB}" type="datetimeFigureOut">
              <a:rPr lang="en-ZW"/>
              <a:pPr>
                <a:defRPr/>
              </a:pPr>
              <a:t>21/5/2023</a:t>
            </a:fld>
            <a:endParaRPr lang="en-Z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DD7EC-0997-4F15-B85C-982544FDD2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Z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97E33-0883-4F95-88F9-3F44A2DA2C7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6E6C4C-C9A1-44D0-98C3-C53D2CC815AC}" type="slidenum">
              <a:rPr lang="en-ZW" altLang="en-US"/>
              <a:pPr/>
              <a:t>‹#›</a:t>
            </a:fld>
            <a:endParaRPr lang="en-ZW" altLang="en-US"/>
          </a:p>
        </p:txBody>
      </p:sp>
    </p:spTree>
    <p:extLst>
      <p:ext uri="{BB962C8B-B14F-4D97-AF65-F5344CB8AC3E}">
        <p14:creationId xmlns:p14="http://schemas.microsoft.com/office/powerpoint/2010/main" val="3306827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5DC8B5-7680-47D5-AA01-334510D2A4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0C725B-F596-4A6D-A62F-9006DA05EB2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751A9FF2-38C4-4821-A91F-B65038DA3616}" type="datetimeFigureOut">
              <a:rPr lang="en-US"/>
              <a:pPr>
                <a:defRPr/>
              </a:pPr>
              <a:t>5/21/2023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27AB9F9-2EC1-40D6-8EFC-3827D61070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DFB5A55-51E7-488E-9727-2C1166603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713" y="4474283"/>
            <a:ext cx="5608975" cy="36596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D8BC9-EED8-42B1-8E4A-3E82380BB1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6EDBD-F715-40E8-8F4C-3C05B7D136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282147-19AC-4089-A486-411462B5E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845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E063971D-552D-4DD9-A1F2-35FF4058F3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A631C5C9-F8E7-4863-AEDA-A23FEFAC35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ZW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FF3DE1A-9A92-436D-8CE4-CA06538A0C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837EB5C-2108-4DE0-A9D8-5455375A2004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72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CD841-0119-4DD1-A6C3-AB7AB6BB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1EC29-F60B-4D7D-812E-E080E850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D914B-F864-47A0-949A-203640562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F39A6-4C71-4F25-B3D5-1598A8F9F8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19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9CC6F-0353-4811-BED0-66CAEDB57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20A4-855C-4BC4-94C1-B33D6A97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7868E-EDAE-4118-B1C6-1AF1CBAF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FD83-BA02-41A9-BA9B-DD169013D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86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754D7-7217-4A4C-A78A-86E34882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6A4CD-D9B9-46C1-96F6-E69DC765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4B39B-F225-4D6D-8CB2-C0038416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3DE1E-729C-4274-9467-DE9C3D3B01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5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9D4C1-CC26-4756-B595-90AA4935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E8E88-ABA9-4D80-8C7B-A2428084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3B495-A445-471C-8A3A-CCE8930A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DC923-4D04-420F-900A-025271DDC9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25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C8CD4-E0F8-468A-AB92-9A92D706D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5BE5-383F-475E-B6F3-B4B873E51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0E705-0893-4155-906A-35607FA2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AA0E4-E2A4-41FE-B4DC-A04B931C04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49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749F54-3FC5-4B6E-B7B5-6975CAD0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8A5A69-362B-4407-84C6-E47571D38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8422E2-3D4C-40C3-B788-18922370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01695-CD5D-4146-9D37-C1CFE3D2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04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5A9DA3A-DB96-4866-A5D1-83D0AEFC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FE4B4-6F06-4FC6-9CDA-3BFDCD45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ED694B7-0B42-4850-96F2-A7C0E3116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EF5D2-36E5-4B35-BA3B-773FDA68F5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83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535CC80-5B18-4FC7-9A85-06DC0F30F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9D77F38-5A93-4CF4-B49A-AAEFD15C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047BB8-9CE6-446B-A826-BED330A10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28510-4F61-4510-B8A6-1CCA029CD0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71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0CCC19-0345-465A-9523-C258AB37E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A109B2-95C2-45FA-9C1F-1D25C279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680B3B9-43C9-449C-A93E-73D10ABC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180BC-EA33-421E-9B4E-D3A81AB37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38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4BFCC2-CDFC-4C96-A404-21A14D272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3AAC27-EDED-4157-A700-847E32E6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4908EA-764E-4805-8619-B12087BA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D2850-4759-4EFA-A194-07C0837C07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99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698F9C-DF1C-44BE-8723-A35FE0A8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4422D9-74E9-4BCF-A5D8-E20A20A7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E38C36-E601-4035-BFA6-A0A11596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96EF0-8293-4080-AD49-ED4E0AAF9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75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CC1FCFB-2C4F-4C18-AAEF-2A50DBE85F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47C5E6C-B786-4DA6-A800-46ACE02814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439C9-6F61-4763-82C5-ACFF1FC38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B1E40-0AC7-46ED-AAC6-4436ECD70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4678E-C845-4B4E-AB84-795B582AC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BB20C4F-D776-432E-AE88-5D918F824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F8DB3DE-BEA1-4C7C-8B58-4470E1040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886" y="1295400"/>
            <a:ext cx="8371114" cy="1295400"/>
          </a:xfrm>
        </p:spPr>
        <p:txBody>
          <a:bodyPr/>
          <a:lstStyle/>
          <a:p>
            <a:pPr marL="82550"/>
            <a:br>
              <a:rPr lang="en-Z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Z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MEFMI PRESENTATION AT THE 10</a:t>
            </a:r>
            <a:r>
              <a:rPr lang="en-ZW" alt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Z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 STEERING COMMITTEE MEETING</a:t>
            </a: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BDC6E5-0247-4A4D-8D9E-555BE2D3F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276600"/>
            <a:ext cx="84582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Sehliselo Mpofu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CBDC6E5-0247-4A4D-8D9E-555BE2D3F52D}"/>
              </a:ext>
            </a:extLst>
          </p:cNvPr>
          <p:cNvSpPr txBox="1">
            <a:spLocks/>
          </p:cNvSpPr>
          <p:nvPr/>
        </p:nvSpPr>
        <p:spPr bwMode="auto">
          <a:xfrm>
            <a:off x="990600" y="5257800"/>
            <a:ext cx="7162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June 2023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 of Delivery - Hybrid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400" y="152400"/>
            <a:ext cx="1524000" cy="457200"/>
          </a:xfrm>
        </p:spPr>
        <p:txBody>
          <a:bodyPr/>
          <a:lstStyle/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562600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About MEFMI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ZW" sz="240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ATI-MEFMI &amp; IMF-MEFMI Collaboration on Training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ZW" sz="24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How c</a:t>
            </a:r>
            <a:r>
              <a:rPr lang="en-ZW" sz="240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ollaboration and capacity development provided by ATI (and the IMF more generally) fit into MEFMI’s overall strategy (complementarities, for ex.)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ZW" sz="240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ATI and MEFMI can enhance the existing collaboration and what ATI can do to facilitate that collaboration, going forward</a:t>
            </a: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Conclusion  </a:t>
            </a:r>
          </a:p>
          <a:p>
            <a:pPr marL="457200" indent="-457200" eaLnBrk="1" hangingPunct="1">
              <a:buFont typeface="+mj-lt"/>
              <a:buAutoNum type="arabicParenR"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0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800" y="152400"/>
            <a:ext cx="22098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About MEFMI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4864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Z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Macroeconomic and Financial Management Institute of Eastern and Southern Africa (MEFMI) is a capacity building institution with 14 member countries in Eastern and Southern Africa. </a:t>
            </a:r>
          </a:p>
          <a:p>
            <a:pPr algn="just" eaLnBrk="1" hangingPunct="1">
              <a:defRPr/>
            </a:pPr>
            <a:r>
              <a:rPr lang="en-Z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MEFMI member countries include Angola, Botswana, Burundi, Eswatini, Kenya, Lesotho, Malawi, Mozambique, Namibia, Rwanda, Tanzania, Uganda, Zambia and Zimbabwe. </a:t>
            </a:r>
          </a:p>
          <a:p>
            <a:pPr algn="just" eaLnBrk="1" hangingPunct="1">
              <a:defRPr/>
            </a:pPr>
            <a:r>
              <a:rPr lang="en-Z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14 member countries, eight (8) are AFS members. These include </a:t>
            </a:r>
            <a:r>
              <a:rPr lang="en-Z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Angola, Botswana, Eswatini, Lesotho, Mozambique, Namibia, Zambia and Zimbabwe.</a:t>
            </a:r>
            <a:endParaRPr lang="en-Z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en-Z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Development (CD) is provided in key areas of Macroeconomic, Financial Sector &amp; Sovereign Debt Management. </a:t>
            </a: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0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52399"/>
            <a:ext cx="7010400" cy="437093"/>
          </a:xfrm>
        </p:spPr>
        <p:txBody>
          <a:bodyPr/>
          <a:lstStyle/>
          <a:p>
            <a:pPr eaLnBrk="1" hangingPunct="1">
              <a:defRPr/>
            </a:pPr>
            <a:br>
              <a:rPr lang="en-ZW" sz="180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ZW" sz="1800" b="1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Highlights of ATI-MEFMI&amp;IMF-MEFMI Collaboration on Training</a:t>
            </a:r>
            <a:br>
              <a:rPr lang="en-ZW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altLang="en-US" sz="2400" b="1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2"/>
          </a:xfrm>
        </p:spPr>
        <p:txBody>
          <a:bodyPr/>
          <a:lstStyle/>
          <a:p>
            <a:pPr marL="0" indent="0" algn="just">
              <a:buNone/>
            </a:pP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MEFMI, ATI and IMF have collaborated on 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eight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een (18) joint regional courses from 2015 to date. This is a testament of strong partnership.</a:t>
            </a: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ZW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F3BBDD-A0D4-6D64-C13F-385A6B6DC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26576"/>
              </p:ext>
            </p:extLst>
          </p:nvPr>
        </p:nvGraphicFramePr>
        <p:xfrm>
          <a:off x="228600" y="1447800"/>
          <a:ext cx="8686800" cy="5029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8033">
                  <a:extLst>
                    <a:ext uri="{9D8B030D-6E8A-4147-A177-3AD203B41FA5}">
                      <a16:colId xmlns:a16="http://schemas.microsoft.com/office/drawing/2014/main" val="2345187180"/>
                    </a:ext>
                  </a:extLst>
                </a:gridCol>
                <a:gridCol w="1058967">
                  <a:extLst>
                    <a:ext uri="{9D8B030D-6E8A-4147-A177-3AD203B41FA5}">
                      <a16:colId xmlns:a16="http://schemas.microsoft.com/office/drawing/2014/main" val="36987277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349048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852218119"/>
                    </a:ext>
                  </a:extLst>
                </a:gridCol>
              </a:tblGrid>
              <a:tr h="462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Dept</a:t>
                      </a:r>
                      <a:endParaRPr lang="en-ZW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Destination Country</a:t>
                      </a:r>
                      <a:endParaRPr lang="en-ZW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ZW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Courses</a:t>
                      </a:r>
                      <a:endParaRPr lang="en-ZW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218938"/>
                  </a:ext>
                </a:extLst>
              </a:tr>
              <a:tr h="230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IMF-ATI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Mauritius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Course on External Vulnerabilities and Policies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943622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IMF-ATI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Mauritius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Inclusive Growth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05808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IMF-ICD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Exchange Rate Policy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63214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Lesotho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Finance and Public Sector Debt Statistics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5464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Data Dissemination System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560126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IMF-ICD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Eswatini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Macroeconomic Diagnostics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705288"/>
                  </a:ext>
                </a:extLst>
              </a:tr>
              <a:tr h="22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Kenya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Quarterly GDP, Economic Activity Indicators and Unobserved Economy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286565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IMF-ICD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Model-Based Monetary Policy Analysis and Forecasting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983060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Quarterly GDP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22402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Trade in Goods and Services Statistics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227075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Finance and Public Sector Debt Statistics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120311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Border Position Statistics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37571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Enhanced General Data Dissemination System (e-GDDS)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59761"/>
                  </a:ext>
                </a:extLst>
              </a:tr>
              <a:tr h="462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AFRITAC South &amp; East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on National Accounts for Beginners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38411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IMF-MCM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Soundness Indicators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757250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IMF-ICD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Nowcasting 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97052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Remittance Statistics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933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IMF-Statistics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GFS/PSDS Course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79967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IMF-ICD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Botswana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ZW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Macroeconomic Diagnostics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948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08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03673"/>
            <a:ext cx="7239000" cy="734527"/>
          </a:xfrm>
        </p:spPr>
        <p:txBody>
          <a:bodyPr/>
          <a:lstStyle/>
          <a:p>
            <a:pPr eaLnBrk="1" hangingPunct="1">
              <a:defRPr/>
            </a:pPr>
            <a:r>
              <a:rPr lang="en-ZW" sz="1800" b="1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Discuss how collaboration and capacity development (including training and technical assistance) provided by ATI (and the IMF more generally) fit into MEFMI’s overall strategy (complementarities, for ex.)</a:t>
            </a:r>
            <a:endParaRPr lang="en-Z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622925"/>
          </a:xfrm>
        </p:spPr>
        <p:txBody>
          <a:bodyPr/>
          <a:lstStyle/>
          <a:p>
            <a:pPr marL="177800" lvl="0" indent="-177800" algn="just">
              <a:spcAft>
                <a:spcPts val="800"/>
              </a:spcAft>
              <a:tabLst>
                <a:tab pos="19685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nadequate capacity in financial and macroeconomic policy analysis still persists in MEFMI region. Member countries face limited resources (human &amp; financial), inadequate skills and expertise, as well as inadequate frameworks to analyse emerging issues or shocks such as pandemics and climate change.</a:t>
            </a:r>
            <a:endParaRPr lang="en-ZW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lvl="0" indent="-177800" algn="just">
              <a:spcAft>
                <a:spcPts val="800"/>
              </a:spcAft>
              <a:tabLst>
                <a:tab pos="1968500" algn="l"/>
              </a:tabLst>
            </a:pP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this area is a key priority under MEFMI’s Phase VI Strategic Plan (2022-2026) and MEFMI is committed to fulfil this apparent capacity demand. </a:t>
            </a:r>
            <a:endParaRPr lang="en-ZW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lvl="0" indent="-177800" algn="just">
              <a:spcAft>
                <a:spcPts val="800"/>
              </a:spcAft>
              <a:tabLst>
                <a:tab pos="1968500" algn="l"/>
              </a:tabLst>
            </a:pP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achieve this strategic objective, MEFMI plans, among other things, to enhance collaboration with strategic technical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cooperating 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 to build synergies and to avoid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wasteful 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duplication of efforts. </a:t>
            </a:r>
            <a:endParaRPr lang="en-ZW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lvl="0" indent="-177800" algn="just">
              <a:spcAft>
                <a:spcPts val="800"/>
              </a:spcAft>
              <a:tabLst>
                <a:tab pos="19685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ollaboration and capacity development provided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ATI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IMF over years fits directly into MEFMI’s overall strategy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allows MEFMI to leverage on strengths of the IMF in addressing existing capacity gaps among member countries.</a:t>
            </a:r>
          </a:p>
          <a:p>
            <a:pPr marL="177800" lvl="0" indent="-177800" algn="just">
              <a:spcAft>
                <a:spcPts val="800"/>
              </a:spcAft>
              <a:tabLst>
                <a:tab pos="1968500" algn="l"/>
              </a:tabLst>
            </a:pPr>
            <a:r>
              <a:rPr lang="en-ZW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Modular courses offered by IMF fit well in MEFMI Phase VI Strategy</a:t>
            </a:r>
            <a:endParaRPr lang="en-ZW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 algn="just">
              <a:spcAft>
                <a:spcPts val="800"/>
              </a:spcAft>
              <a:tabLst>
                <a:tab pos="1968500" algn="l"/>
              </a:tabLst>
            </a:pPr>
            <a:r>
              <a:rPr lang="en-ZW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Mainstreaming of climate action fits well in MEFMI Phase VI Strategy. </a:t>
            </a:r>
            <a:r>
              <a:rPr lang="en-ZW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800850" y="62484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r>
              <a:rPr lang="en-US" altLang="en-US" sz="1200" dirty="0">
                <a:solidFill>
                  <a:srgbClr val="898989"/>
                </a:solidFill>
              </a:rPr>
              <a:t>s. </a:t>
            </a:r>
          </a:p>
        </p:txBody>
      </p:sp>
    </p:spTree>
    <p:extLst>
      <p:ext uri="{BB962C8B-B14F-4D97-AF65-F5344CB8AC3E}">
        <p14:creationId xmlns:p14="http://schemas.microsoft.com/office/powerpoint/2010/main" val="226795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76200"/>
            <a:ext cx="6853237" cy="685800"/>
          </a:xfrm>
        </p:spPr>
        <p:txBody>
          <a:bodyPr/>
          <a:lstStyle/>
          <a:p>
            <a:pPr eaLnBrk="1" hangingPunct="1">
              <a:defRPr/>
            </a:pPr>
            <a:r>
              <a:rPr lang="en-ZW" sz="1800" b="1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ATI and MEFMI can enhance the existing collaboration and what ATI can do to facilitate that collaboration, going forward.</a:t>
            </a:r>
            <a:endParaRPr lang="en-Z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914400"/>
            <a:ext cx="8724900" cy="5791200"/>
          </a:xfrm>
        </p:spPr>
        <p:txBody>
          <a:bodyPr/>
          <a:lstStyle/>
          <a:p>
            <a:pPr marL="269875" indent="-269875" algn="just" eaLnBrk="1" hangingPunct="1"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In 2021 ATI offered a </a:t>
            </a:r>
            <a:r>
              <a:rPr lang="en-US" altLang="en-US" sz="22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Financial Soundness Indicators </a:t>
            </a: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course in person, with </a:t>
            </a:r>
            <a:r>
              <a:rPr lang="en-US" altLang="en-US" sz="22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multiple language translation</a:t>
            </a: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. We think this is a very good initiative and should be maintained.</a:t>
            </a:r>
          </a:p>
          <a:p>
            <a:pPr marL="269875" indent="-269875" algn="just" eaLnBrk="1" hangingPunct="1"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ATI should consider </a:t>
            </a:r>
            <a:r>
              <a:rPr lang="en-US" altLang="en-US" sz="22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translating</a:t>
            </a: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the course materials for other courses into Portuguese to increase participation from Lusophone countries.</a:t>
            </a:r>
          </a:p>
          <a:p>
            <a:pPr marL="269875" indent="-269875" algn="just" eaLnBrk="1" hangingPunct="1"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ATI should consider holding some of the future workshops at a </a:t>
            </a:r>
            <a:r>
              <a:rPr lang="en-US" altLang="en-US" sz="22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venue</a:t>
            </a: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in a MEFMI member country instead of Mauritius to ease burden of purchasing air tickets for the member countries.   </a:t>
            </a:r>
          </a:p>
          <a:p>
            <a:pPr marL="269875" indent="-269875" algn="just" eaLnBrk="1" hangingPunct="1"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In addition, ATI should consider sponsoring </a:t>
            </a:r>
            <a:r>
              <a:rPr lang="en-US" altLang="en-US" sz="22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air tickets</a:t>
            </a: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, if possible, for some participants whenever the venue for the workshop is in Mauritius. </a:t>
            </a:r>
          </a:p>
          <a:p>
            <a:pPr marL="269875" indent="-269875" algn="just" eaLnBrk="1" hangingPunct="1"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ATI can consider offering some workshops in </a:t>
            </a:r>
            <a:r>
              <a:rPr lang="en-US" altLang="en-US" sz="22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hybrid mode of delivery </a:t>
            </a: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to allow participants who are not able to afford air ticket to attend as well.</a:t>
            </a:r>
          </a:p>
          <a:p>
            <a:pPr marL="269875" indent="-269875" algn="just" eaLnBrk="1" hangingPunct="1"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ATI could consider providing some financial assistance, where feasible. </a:t>
            </a:r>
          </a:p>
          <a:p>
            <a:pPr marL="269875" indent="-269875" algn="just" eaLnBrk="1" hangingPunct="1"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Provision of gratis resource persons has been and will continue to be helpful.</a:t>
            </a: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800850" y="62484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0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0" y="152400"/>
            <a:ext cx="1828800" cy="457200"/>
          </a:xfrm>
        </p:spPr>
        <p:txBody>
          <a:bodyPr/>
          <a:lstStyle/>
          <a:p>
            <a:pPr eaLnBrk="1" hangingPunct="1"/>
            <a:b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b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Z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post-pandemic continuation with the </a:t>
            </a:r>
            <a:r>
              <a:rPr lang="en-ZW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hybrid or blended</a:t>
            </a:r>
            <a:r>
              <a:rPr lang="en-Z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 of CD delivery is currently in place.  </a:t>
            </a:r>
          </a:p>
          <a:p>
            <a:pPr eaLnBrk="1" hangingPunct="1">
              <a:defRPr/>
            </a:pPr>
            <a:endParaRPr lang="en-US" sz="8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The Institute will continue scaling up its usage of ICT to deliver on its mandate. </a:t>
            </a:r>
          </a:p>
          <a:p>
            <a:pPr marL="0" indent="0" eaLnBrk="1" hangingPunct="1">
              <a:buNone/>
              <a:defRPr/>
            </a:pPr>
            <a:endParaRPr lang="en-US" altLang="en-US" sz="8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Collaboration with key technical collaborating partners to pool synergies and avoid duplication of efforts will continue.  </a:t>
            </a:r>
          </a:p>
          <a:p>
            <a:pPr marL="0" lvl="0" indent="0">
              <a:buNone/>
            </a:pPr>
            <a:endParaRPr lang="en-ZW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Z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continuous basis, emerging areas of focus will be identified and taken on board. </a:t>
            </a:r>
            <a:endParaRPr lang="en-US" altLang="en-US" sz="20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8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23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10101</TotalTime>
  <Words>848</Words>
  <Application>Microsoft Office PowerPoint</Application>
  <PresentationFormat>On-screen Show (4:3)</PresentationFormat>
  <Paragraphs>159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 MEFMI PRESENTATION AT THE 10TH ATI STEERING COMMITTEE MEETING </vt:lpstr>
      <vt:lpstr>Outline</vt:lpstr>
      <vt:lpstr>About MEFMI</vt:lpstr>
      <vt:lpstr> Highlights of ATI-MEFMI&amp;IMF-MEFMI Collaboration on Training </vt:lpstr>
      <vt:lpstr>Discuss how collaboration and capacity development (including training and technical assistance) provided by ATI (and the IMF more generally) fit into MEFMI’s overall strategy (complementarities, for ex.)</vt:lpstr>
      <vt:lpstr>How ATI and MEFMI can enhance the existing collaboration and what ATI can do to facilitate that collaboration, going forward.</vt:lpstr>
      <vt:lpstr> 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MEFMI</dc:creator>
  <cp:lastModifiedBy>Sehliselo Mpofu</cp:lastModifiedBy>
  <cp:revision>782</cp:revision>
  <cp:lastPrinted>2023-05-16T07:07:50Z</cp:lastPrinted>
  <dcterms:created xsi:type="dcterms:W3CDTF">2014-01-22T10:06:30Z</dcterms:created>
  <dcterms:modified xsi:type="dcterms:W3CDTF">2023-05-21T19:06:05Z</dcterms:modified>
</cp:coreProperties>
</file>